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 ContentType="image/tiff"/>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GB" sz="1300" dirty="0">
                <a:solidFill>
                  <a:schemeClr val="tx1"/>
                </a:solidFill>
              </a:rPr>
              <a:t>Aerodynamic Efficiency vs. Mass of Wing</a:t>
            </a:r>
          </a:p>
        </c:rich>
      </c:tx>
      <c:layout>
        <c:manualLayout>
          <c:xMode val="edge"/>
          <c:yMode val="edge"/>
          <c:x val="0.15910833328155968"/>
          <c:y val="4.3220123181557109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1483143775769367"/>
          <c:y val="0.1601620226381911"/>
          <c:w val="0.83842131202977488"/>
          <c:h val="0.61476287680307673"/>
        </c:manualLayout>
      </c:layout>
      <c:scatterChart>
        <c:scatterStyle val="smoothMarker"/>
        <c:varyColors val="0"/>
        <c:ser>
          <c:idx val="0"/>
          <c:order val="0"/>
          <c:tx>
            <c:v>Aerodynamic Efficiency vs. Mass of Wing</c:v>
          </c:tx>
          <c:spPr>
            <a:ln w="4127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Sheet1!$E$9:$E$27</c:f>
              <c:numCache>
                <c:formatCode>General</c:formatCode>
                <c:ptCount val="19"/>
                <c:pt idx="0">
                  <c:v>8.4006740619225297</c:v>
                </c:pt>
                <c:pt idx="1">
                  <c:v>8.7089524669440639</c:v>
                </c:pt>
                <c:pt idx="2">
                  <c:v>8.9832262190432584</c:v>
                </c:pt>
                <c:pt idx="3">
                  <c:v>9.2285806439477494</c:v>
                </c:pt>
                <c:pt idx="4">
                  <c:v>9.4491129669042309</c:v>
                </c:pt>
                <c:pt idx="5">
                  <c:v>9.6481621987086132</c:v>
                </c:pt>
                <c:pt idx="6">
                  <c:v>9.8284773097883402</c:v>
                </c:pt>
                <c:pt idx="7">
                  <c:v>9.9923422788211322</c:v>
                </c:pt>
                <c:pt idx="8">
                  <c:v>10.141670442047637</c:v>
                </c:pt>
                <c:pt idx="9">
                  <c:v>10.278076623452543</c:v>
                </c:pt>
                <c:pt idx="10">
                  <c:v>10.402932940761428</c:v>
                </c:pt>
                <c:pt idx="11">
                  <c:v>10.517412453886504</c:v>
                </c:pt>
                <c:pt idx="12">
                  <c:v>10.622523645727069</c:v>
                </c:pt>
                <c:pt idx="13">
                  <c:v>10.719137910650582</c:v>
                </c:pt>
                <c:pt idx="14">
                  <c:v>10.808011653484732</c:v>
                </c:pt>
                <c:pt idx="15">
                  <c:v>10.889804193860988</c:v>
                </c:pt>
                <c:pt idx="16">
                  <c:v>10.965092376245755</c:v>
                </c:pt>
                <c:pt idx="17">
                  <c:v>11.034382570874861</c:v>
                </c:pt>
                <c:pt idx="18">
                  <c:v>11.098120591934284</c:v>
                </c:pt>
              </c:numCache>
            </c:numRef>
          </c:xVal>
          <c:yVal>
            <c:numRef>
              <c:f>Sheet1!$B$9:$B$27</c:f>
              <c:numCache>
                <c:formatCode>General</c:formatCode>
                <c:ptCount val="19"/>
                <c:pt idx="0">
                  <c:v>2.6213501607881935</c:v>
                </c:pt>
                <c:pt idx="1">
                  <c:v>2.7180300780400066</c:v>
                </c:pt>
                <c:pt idx="2">
                  <c:v>2.8094021569148491</c:v>
                </c:pt>
                <c:pt idx="3">
                  <c:v>2.896166407655389</c:v>
                </c:pt>
                <c:pt idx="4">
                  <c:v>2.978884684447491</c:v>
                </c:pt>
                <c:pt idx="5">
                  <c:v>3.0580157400441514</c:v>
                </c:pt>
                <c:pt idx="6">
                  <c:v>3.133939667199324</c:v>
                </c:pt>
                <c:pt idx="7">
                  <c:v>3.2069753968709187</c:v>
                </c:pt>
                <c:pt idx="8">
                  <c:v>3.2773935144080015</c:v>
                </c:pt>
                <c:pt idx="9">
                  <c:v>3.345425834722767</c:v>
                </c:pt>
                <c:pt idx="10">
                  <c:v>3.4112726820031196</c:v>
                </c:pt>
                <c:pt idx="11">
                  <c:v>3.4751085105233801</c:v>
                </c:pt>
                <c:pt idx="12">
                  <c:v>3.5370863049035655</c:v>
                </c:pt>
                <c:pt idx="13">
                  <c:v>3.5973410678239999</c:v>
                </c:pt>
                <c:pt idx="14">
                  <c:v>3.6559926155621403</c:v>
                </c:pt>
                <c:pt idx="15">
                  <c:v>3.7131478416047727</c:v>
                </c:pt>
                <c:pt idx="16">
                  <c:v>3.7689025666068634</c:v>
                </c:pt>
                <c:pt idx="17">
                  <c:v>3.8233430631658729</c:v>
                </c:pt>
                <c:pt idx="18">
                  <c:v>3.8765473224064566</c:v>
                </c:pt>
              </c:numCache>
            </c:numRef>
          </c:yVal>
          <c:smooth val="1"/>
        </c:ser>
        <c:dLbls>
          <c:showLegendKey val="0"/>
          <c:showVal val="0"/>
          <c:showCatName val="0"/>
          <c:showSerName val="0"/>
          <c:showPercent val="0"/>
          <c:showBubbleSize val="0"/>
        </c:dLbls>
        <c:axId val="189909688"/>
        <c:axId val="189910080"/>
      </c:scatterChart>
      <c:valAx>
        <c:axId val="189909688"/>
        <c:scaling>
          <c:orientation val="minMax"/>
          <c:max val="12"/>
          <c:min val="8"/>
        </c:scaling>
        <c:delete val="0"/>
        <c:axPos val="b"/>
        <c:majorGridlines>
          <c:spPr>
            <a:ln w="9525" cap="flat" cmpd="sng" algn="ctr">
              <a:solidFill>
                <a:schemeClr val="tx1">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GB" dirty="0">
                    <a:solidFill>
                      <a:schemeClr val="tx1"/>
                    </a:solidFill>
                  </a:rPr>
                  <a:t>Aerodynamic Efficiency - Lift-to-Drag Ratio</a:t>
                </a:r>
              </a:p>
            </c:rich>
          </c:tx>
          <c:layout>
            <c:manualLayout>
              <c:xMode val="edge"/>
              <c:yMode val="edge"/>
              <c:x val="0.24648173114558547"/>
              <c:y val="0.8741444720744190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9910080"/>
        <c:crosses val="autoZero"/>
        <c:crossBetween val="midCat"/>
        <c:majorUnit val="1"/>
      </c:valAx>
      <c:valAx>
        <c:axId val="189910080"/>
        <c:scaling>
          <c:orientation val="minMax"/>
          <c:min val="2"/>
        </c:scaling>
        <c:delete val="0"/>
        <c:axPos val="l"/>
        <c:majorGridlines>
          <c:spPr>
            <a:ln w="9525" cap="flat" cmpd="sng" algn="ctr">
              <a:solidFill>
                <a:schemeClr val="tx1">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GB" dirty="0">
                    <a:solidFill>
                      <a:schemeClr val="tx1"/>
                    </a:solidFill>
                  </a:rPr>
                  <a:t>Mass of Wing (kg)</a:t>
                </a:r>
              </a:p>
            </c:rich>
          </c:tx>
          <c:layout/>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89909688"/>
        <c:crosses val="autoZero"/>
        <c:crossBetween val="midCat"/>
        <c:majorUnit val="0.5"/>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209492563429571"/>
          <c:y val="2.5428331875182269E-2"/>
          <c:w val="0.84683486439195099"/>
          <c:h val="0.82540135608048992"/>
        </c:manualLayout>
      </c:layout>
      <c:scatterChart>
        <c:scatterStyle val="lineMarker"/>
        <c:varyColors val="0"/>
        <c:ser>
          <c:idx val="0"/>
          <c:order val="0"/>
          <c:tx>
            <c:v>Piston Engine</c:v>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xVal>
            <c:numRef>
              <c:f>Sheet1!$A$13:$A$28</c:f>
              <c:numCache>
                <c:formatCode>General</c:formatCode>
                <c:ptCount val="16"/>
                <c:pt idx="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numCache>
            </c:numRef>
          </c:xVal>
          <c:yVal>
            <c:numRef>
              <c:f>Sheet1!$B$13:$B$28</c:f>
              <c:numCache>
                <c:formatCode>General</c:formatCode>
                <c:ptCount val="16"/>
                <c:pt idx="0">
                  <c:v>2.7181818181818183</c:v>
                </c:pt>
                <c:pt idx="1">
                  <c:v>3.6181818181818182</c:v>
                </c:pt>
                <c:pt idx="2">
                  <c:v>4.5181818181818185</c:v>
                </c:pt>
                <c:pt idx="3">
                  <c:v>5.418181818181818</c:v>
                </c:pt>
                <c:pt idx="4">
                  <c:v>6.3181818181818183</c:v>
                </c:pt>
                <c:pt idx="5">
                  <c:v>7.2181818181818187</c:v>
                </c:pt>
                <c:pt idx="6">
                  <c:v>8.1181818181818173</c:v>
                </c:pt>
                <c:pt idx="7">
                  <c:v>9.0181818181818176</c:v>
                </c:pt>
                <c:pt idx="8">
                  <c:v>9.918181818181818</c:v>
                </c:pt>
                <c:pt idx="9">
                  <c:v>10.818181818181818</c:v>
                </c:pt>
                <c:pt idx="10">
                  <c:v>11.718181818181819</c:v>
                </c:pt>
                <c:pt idx="11">
                  <c:v>12.618181818181819</c:v>
                </c:pt>
                <c:pt idx="12">
                  <c:v>13.518181818181819</c:v>
                </c:pt>
                <c:pt idx="13">
                  <c:v>14.418181818181818</c:v>
                </c:pt>
                <c:pt idx="14">
                  <c:v>15.318181818181818</c:v>
                </c:pt>
                <c:pt idx="15">
                  <c:v>16.218181818181819</c:v>
                </c:pt>
              </c:numCache>
            </c:numRef>
          </c:yVal>
          <c:smooth val="0"/>
        </c:ser>
        <c:ser>
          <c:idx val="1"/>
          <c:order val="1"/>
          <c:tx>
            <c:v>Battery Powered</c:v>
          </c:tx>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marker>
          <c:xVal>
            <c:numRef>
              <c:f>Sheet1!$A$13:$A$28</c:f>
              <c:numCache>
                <c:formatCode>General</c:formatCode>
                <c:ptCount val="16"/>
                <c:pt idx="0">
                  <c:v>0.5</c:v>
                </c:pt>
                <c:pt idx="1">
                  <c:v>1</c:v>
                </c:pt>
                <c:pt idx="2">
                  <c:v>1.5</c:v>
                </c:pt>
                <c:pt idx="3">
                  <c:v>2</c:v>
                </c:pt>
                <c:pt idx="4">
                  <c:v>2.5</c:v>
                </c:pt>
                <c:pt idx="5">
                  <c:v>3</c:v>
                </c:pt>
                <c:pt idx="6">
                  <c:v>3.5</c:v>
                </c:pt>
                <c:pt idx="7">
                  <c:v>4</c:v>
                </c:pt>
                <c:pt idx="8">
                  <c:v>4.5</c:v>
                </c:pt>
                <c:pt idx="9">
                  <c:v>5</c:v>
                </c:pt>
                <c:pt idx="10">
                  <c:v>5.5</c:v>
                </c:pt>
                <c:pt idx="11">
                  <c:v>6</c:v>
                </c:pt>
                <c:pt idx="12">
                  <c:v>6.5</c:v>
                </c:pt>
                <c:pt idx="13">
                  <c:v>7</c:v>
                </c:pt>
                <c:pt idx="14">
                  <c:v>7.5</c:v>
                </c:pt>
                <c:pt idx="15">
                  <c:v>8</c:v>
                </c:pt>
              </c:numCache>
            </c:numRef>
          </c:xVal>
          <c:yVal>
            <c:numRef>
              <c:f>Sheet1!$C$13:$C$28</c:f>
              <c:numCache>
                <c:formatCode>General</c:formatCode>
                <c:ptCount val="16"/>
                <c:pt idx="0">
                  <c:v>1.6666666666666667</c:v>
                </c:pt>
                <c:pt idx="1">
                  <c:v>3.3333333333333335</c:v>
                </c:pt>
                <c:pt idx="2">
                  <c:v>5</c:v>
                </c:pt>
                <c:pt idx="3">
                  <c:v>6.666666666666667</c:v>
                </c:pt>
                <c:pt idx="4">
                  <c:v>8.3333333333333339</c:v>
                </c:pt>
                <c:pt idx="5">
                  <c:v>10</c:v>
                </c:pt>
                <c:pt idx="6">
                  <c:v>11.666666666666668</c:v>
                </c:pt>
                <c:pt idx="7">
                  <c:v>13.333333333333334</c:v>
                </c:pt>
                <c:pt idx="8">
                  <c:v>15</c:v>
                </c:pt>
                <c:pt idx="9">
                  <c:v>16.666666666666668</c:v>
                </c:pt>
                <c:pt idx="10">
                  <c:v>18.333333333333336</c:v>
                </c:pt>
                <c:pt idx="11">
                  <c:v>20</c:v>
                </c:pt>
                <c:pt idx="12">
                  <c:v>21.666666666666668</c:v>
                </c:pt>
                <c:pt idx="13">
                  <c:v>23.333333333333336</c:v>
                </c:pt>
                <c:pt idx="14">
                  <c:v>25</c:v>
                </c:pt>
                <c:pt idx="15">
                  <c:v>26.666666666666668</c:v>
                </c:pt>
              </c:numCache>
            </c:numRef>
          </c:yVal>
          <c:smooth val="0"/>
        </c:ser>
        <c:dLbls>
          <c:showLegendKey val="0"/>
          <c:showVal val="0"/>
          <c:showCatName val="0"/>
          <c:showSerName val="0"/>
          <c:showPercent val="0"/>
          <c:showBubbleSize val="0"/>
        </c:dLbls>
        <c:axId val="189912824"/>
        <c:axId val="189912432"/>
      </c:scatterChart>
      <c:valAx>
        <c:axId val="189912824"/>
        <c:scaling>
          <c:orientation val="minMax"/>
          <c:min val="0.5"/>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GB"/>
                  <a:t>Endurance, hours</a:t>
                </a:r>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9912432"/>
        <c:crosses val="autoZero"/>
        <c:crossBetween val="midCat"/>
      </c:valAx>
      <c:valAx>
        <c:axId val="189912432"/>
        <c:scaling>
          <c:orientation val="minMax"/>
          <c:min val="1.5"/>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GB" dirty="0" smtClean="0"/>
                  <a:t>Mass, </a:t>
                </a:r>
                <a:r>
                  <a:rPr lang="en-GB" baseline="0" dirty="0" smtClean="0"/>
                  <a:t> kg</a:t>
                </a:r>
                <a:endParaRPr lang="en-GB" dirty="0"/>
              </a:p>
            </c:rich>
          </c:tx>
          <c:layout/>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9912824"/>
        <c:crosses val="autoZero"/>
        <c:crossBetween val="midCat"/>
        <c:majorUnit val="5.5"/>
      </c:valAx>
      <c:spPr>
        <a:noFill/>
        <a:ln>
          <a:noFill/>
        </a:ln>
        <a:effectLst/>
      </c:spPr>
    </c:plotArea>
    <c:legend>
      <c:legendPos val="r"/>
      <c:layout>
        <c:manualLayout>
          <c:xMode val="edge"/>
          <c:yMode val="edge"/>
          <c:x val="0.55049399245957653"/>
          <c:y val="0.57948311054818746"/>
          <c:w val="0.31194135205000795"/>
          <c:h val="0.2413314770812180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C10C7-97C8-46DC-8CC4-C63952CE167D}"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GB"/>
        </a:p>
      </dgm:t>
    </dgm:pt>
    <dgm:pt modelId="{476BF35A-7ACD-48FC-AEB8-94B2517992B7}">
      <dgm:prSet phldrT="[Text]"/>
      <dgm:spPr/>
      <dgm:t>
        <a:bodyPr/>
        <a:lstStyle/>
        <a:p>
          <a:r>
            <a:rPr lang="en-GB" dirty="0" smtClean="0"/>
            <a:t>AR Drone </a:t>
          </a:r>
        </a:p>
        <a:p>
          <a:r>
            <a:rPr lang="en-GB" dirty="0" smtClean="0"/>
            <a:t>Cost - £250 </a:t>
          </a:r>
          <a:endParaRPr lang="en-GB" dirty="0"/>
        </a:p>
      </dgm:t>
    </dgm:pt>
    <dgm:pt modelId="{5D056EB8-14CE-4231-98DE-449F9C16BC91}" type="parTrans" cxnId="{00C4E4E0-1A81-459C-857B-67E5239D6192}">
      <dgm:prSet/>
      <dgm:spPr/>
      <dgm:t>
        <a:bodyPr/>
        <a:lstStyle/>
        <a:p>
          <a:endParaRPr lang="en-GB"/>
        </a:p>
      </dgm:t>
    </dgm:pt>
    <dgm:pt modelId="{067CB99A-59B7-4494-87E5-55BAFB40CD31}" type="sibTrans" cxnId="{00C4E4E0-1A81-459C-857B-67E5239D6192}">
      <dgm:prSet/>
      <dgm:spPr/>
      <dgm:t>
        <a:bodyPr/>
        <a:lstStyle/>
        <a:p>
          <a:endParaRPr lang="en-GB"/>
        </a:p>
      </dgm:t>
    </dgm:pt>
    <dgm:pt modelId="{CDFA7372-EAEF-4698-BAF8-E5D050845585}">
      <dgm:prSet phldrT="[Text]"/>
      <dgm:spPr/>
      <dgm:t>
        <a:bodyPr/>
        <a:lstStyle/>
        <a:p>
          <a:r>
            <a:rPr lang="en-GB" dirty="0" smtClean="0"/>
            <a:t>Predator</a:t>
          </a:r>
        </a:p>
        <a:p>
          <a:r>
            <a:rPr lang="en-GB" dirty="0" smtClean="0"/>
            <a:t>Cost - £3-6 Million (approx.)</a:t>
          </a:r>
          <a:endParaRPr lang="en-GB" dirty="0"/>
        </a:p>
      </dgm:t>
    </dgm:pt>
    <dgm:pt modelId="{E27E0187-B776-4EF1-A24F-BDB74DAC635E}" type="parTrans" cxnId="{C47B8432-D915-4F07-94F1-024AD77A0316}">
      <dgm:prSet/>
      <dgm:spPr/>
      <dgm:t>
        <a:bodyPr/>
        <a:lstStyle/>
        <a:p>
          <a:endParaRPr lang="en-GB"/>
        </a:p>
      </dgm:t>
    </dgm:pt>
    <dgm:pt modelId="{54FF12F6-8A6A-405B-9D49-D8871760C023}" type="sibTrans" cxnId="{C47B8432-D915-4F07-94F1-024AD77A0316}">
      <dgm:prSet/>
      <dgm:spPr/>
      <dgm:t>
        <a:bodyPr/>
        <a:lstStyle/>
        <a:p>
          <a:endParaRPr lang="en-GB"/>
        </a:p>
      </dgm:t>
    </dgm:pt>
    <dgm:pt modelId="{6A56CB0E-3876-443E-AA2E-85E85D3192C2}" type="pres">
      <dgm:prSet presAssocID="{6CBC10C7-97C8-46DC-8CC4-C63952CE167D}" presName="compositeShape" presStyleCnt="0">
        <dgm:presLayoutVars>
          <dgm:chMax val="2"/>
          <dgm:dir/>
          <dgm:resizeHandles val="exact"/>
        </dgm:presLayoutVars>
      </dgm:prSet>
      <dgm:spPr/>
      <dgm:t>
        <a:bodyPr/>
        <a:lstStyle/>
        <a:p>
          <a:endParaRPr lang="en-GB"/>
        </a:p>
      </dgm:t>
    </dgm:pt>
    <dgm:pt modelId="{103F6DEB-42E2-4011-B14D-93F8646D0EF7}" type="pres">
      <dgm:prSet presAssocID="{476BF35A-7ACD-48FC-AEB8-94B2517992B7}" presName="upArrow" presStyleLbl="node1" presStyleIdx="0" presStyleCnt="2" custLinFactNeighborX="-5060" custLinFactNeighborY="-8284"/>
      <dgm:spPr>
        <a:solidFill>
          <a:schemeClr val="tx1">
            <a:lumMod val="65000"/>
          </a:schemeClr>
        </a:solidFill>
      </dgm:spPr>
    </dgm:pt>
    <dgm:pt modelId="{08B469D9-AD0C-4905-8A8E-8DF21FA6A35A}" type="pres">
      <dgm:prSet presAssocID="{476BF35A-7ACD-48FC-AEB8-94B2517992B7}" presName="upArrowText" presStyleLbl="revTx" presStyleIdx="0" presStyleCnt="2" custScaleX="104837">
        <dgm:presLayoutVars>
          <dgm:chMax val="0"/>
          <dgm:bulletEnabled val="1"/>
        </dgm:presLayoutVars>
      </dgm:prSet>
      <dgm:spPr/>
      <dgm:t>
        <a:bodyPr/>
        <a:lstStyle/>
        <a:p>
          <a:endParaRPr lang="en-GB"/>
        </a:p>
      </dgm:t>
    </dgm:pt>
    <dgm:pt modelId="{C3DE0F73-475D-49F7-80D9-593B855FB863}" type="pres">
      <dgm:prSet presAssocID="{CDFA7372-EAEF-4698-BAF8-E5D050845585}" presName="downArrow" presStyleLbl="node1" presStyleIdx="1" presStyleCnt="2"/>
      <dgm:spPr>
        <a:solidFill>
          <a:srgbClr val="FF0000"/>
        </a:solidFill>
      </dgm:spPr>
    </dgm:pt>
    <dgm:pt modelId="{BE6A93AB-09BC-43D2-A2D2-428EB8FBBD6C}" type="pres">
      <dgm:prSet presAssocID="{CDFA7372-EAEF-4698-BAF8-E5D050845585}" presName="downArrowText" presStyleLbl="revTx" presStyleIdx="1" presStyleCnt="2" custScaleX="116000">
        <dgm:presLayoutVars>
          <dgm:chMax val="0"/>
          <dgm:bulletEnabled val="1"/>
        </dgm:presLayoutVars>
      </dgm:prSet>
      <dgm:spPr/>
      <dgm:t>
        <a:bodyPr/>
        <a:lstStyle/>
        <a:p>
          <a:endParaRPr lang="en-GB"/>
        </a:p>
      </dgm:t>
    </dgm:pt>
  </dgm:ptLst>
  <dgm:cxnLst>
    <dgm:cxn modelId="{A0B6358C-642E-45FD-AFA4-DB3FA7B7DBC4}" type="presOf" srcId="{CDFA7372-EAEF-4698-BAF8-E5D050845585}" destId="{BE6A93AB-09BC-43D2-A2D2-428EB8FBBD6C}" srcOrd="0" destOrd="0" presId="urn:microsoft.com/office/officeart/2005/8/layout/arrow4"/>
    <dgm:cxn modelId="{00C4E4E0-1A81-459C-857B-67E5239D6192}" srcId="{6CBC10C7-97C8-46DC-8CC4-C63952CE167D}" destId="{476BF35A-7ACD-48FC-AEB8-94B2517992B7}" srcOrd="0" destOrd="0" parTransId="{5D056EB8-14CE-4231-98DE-449F9C16BC91}" sibTransId="{067CB99A-59B7-4494-87E5-55BAFB40CD31}"/>
    <dgm:cxn modelId="{CD159AA9-D1FC-40E3-8B73-B5C510CC23B9}" type="presOf" srcId="{6CBC10C7-97C8-46DC-8CC4-C63952CE167D}" destId="{6A56CB0E-3876-443E-AA2E-85E85D3192C2}" srcOrd="0" destOrd="0" presId="urn:microsoft.com/office/officeart/2005/8/layout/arrow4"/>
    <dgm:cxn modelId="{C47B8432-D915-4F07-94F1-024AD77A0316}" srcId="{6CBC10C7-97C8-46DC-8CC4-C63952CE167D}" destId="{CDFA7372-EAEF-4698-BAF8-E5D050845585}" srcOrd="1" destOrd="0" parTransId="{E27E0187-B776-4EF1-A24F-BDB74DAC635E}" sibTransId="{54FF12F6-8A6A-405B-9D49-D8871760C023}"/>
    <dgm:cxn modelId="{BB43AE27-9507-4FF7-8531-44E0EE086BEC}" type="presOf" srcId="{476BF35A-7ACD-48FC-AEB8-94B2517992B7}" destId="{08B469D9-AD0C-4905-8A8E-8DF21FA6A35A}" srcOrd="0" destOrd="0" presId="urn:microsoft.com/office/officeart/2005/8/layout/arrow4"/>
    <dgm:cxn modelId="{A7D1A049-5D72-41A5-A196-925F671228F5}" type="presParOf" srcId="{6A56CB0E-3876-443E-AA2E-85E85D3192C2}" destId="{103F6DEB-42E2-4011-B14D-93F8646D0EF7}" srcOrd="0" destOrd="0" presId="urn:microsoft.com/office/officeart/2005/8/layout/arrow4"/>
    <dgm:cxn modelId="{841D5E02-D946-423D-B2A9-9C642E634F10}" type="presParOf" srcId="{6A56CB0E-3876-443E-AA2E-85E85D3192C2}" destId="{08B469D9-AD0C-4905-8A8E-8DF21FA6A35A}" srcOrd="1" destOrd="0" presId="urn:microsoft.com/office/officeart/2005/8/layout/arrow4"/>
    <dgm:cxn modelId="{7668E546-98DD-4DED-8566-6EC80BEAB5A7}" type="presParOf" srcId="{6A56CB0E-3876-443E-AA2E-85E85D3192C2}" destId="{C3DE0F73-475D-49F7-80D9-593B855FB863}" srcOrd="2" destOrd="0" presId="urn:microsoft.com/office/officeart/2005/8/layout/arrow4"/>
    <dgm:cxn modelId="{BA9F6BD3-BAB3-4024-BB62-41F371B4B24A}" type="presParOf" srcId="{6A56CB0E-3876-443E-AA2E-85E85D3192C2}" destId="{BE6A93AB-09BC-43D2-A2D2-428EB8FBBD6C}"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B231C6-45E9-404B-9487-B3F7D293B7EF}"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GB"/>
        </a:p>
      </dgm:t>
    </dgm:pt>
    <dgm:pt modelId="{6E9939BB-70E2-4354-836B-F3A0461FA6C2}">
      <dgm:prSet phldrT="[Text]"/>
      <dgm:spPr/>
      <dgm:t>
        <a:bodyPr/>
        <a:lstStyle/>
        <a:p>
          <a:r>
            <a:rPr lang="en-GB" dirty="0" smtClean="0"/>
            <a:t> Maximise operational effectiveness</a:t>
          </a:r>
          <a:endParaRPr lang="en-GB" dirty="0"/>
        </a:p>
      </dgm:t>
    </dgm:pt>
    <dgm:pt modelId="{E0877D24-2DB5-455E-A6F6-FD3438E34169}" type="parTrans" cxnId="{B13BE1B4-8B47-4B38-92B1-874AB9BDF96F}">
      <dgm:prSet/>
      <dgm:spPr/>
      <dgm:t>
        <a:bodyPr/>
        <a:lstStyle/>
        <a:p>
          <a:endParaRPr lang="en-GB"/>
        </a:p>
      </dgm:t>
    </dgm:pt>
    <dgm:pt modelId="{5553A59C-649F-439E-A384-5843BC854C5F}" type="sibTrans" cxnId="{B13BE1B4-8B47-4B38-92B1-874AB9BDF96F}">
      <dgm:prSet/>
      <dgm:spPr/>
      <dgm:t>
        <a:bodyPr/>
        <a:lstStyle/>
        <a:p>
          <a:endParaRPr lang="en-GB"/>
        </a:p>
      </dgm:t>
    </dgm:pt>
    <dgm:pt modelId="{0D1F44F6-6CFE-4410-BB83-F59951ECDFAC}">
      <dgm:prSet phldrT="[Text]"/>
      <dgm:spPr/>
      <dgm:t>
        <a:bodyPr/>
        <a:lstStyle/>
        <a:p>
          <a:r>
            <a:rPr lang="en-GB" dirty="0" smtClean="0">
              <a:solidFill>
                <a:schemeClr val="bg1"/>
              </a:solidFill>
            </a:rPr>
            <a:t>Maximise Range</a:t>
          </a:r>
          <a:endParaRPr lang="en-GB" dirty="0">
            <a:solidFill>
              <a:schemeClr val="bg1"/>
            </a:solidFill>
          </a:endParaRPr>
        </a:p>
      </dgm:t>
    </dgm:pt>
    <dgm:pt modelId="{5D872042-70BF-4F31-A459-FA75C27A7707}" type="parTrans" cxnId="{010C1337-8487-4660-815E-E6EE89C4E7A4}">
      <dgm:prSet/>
      <dgm:spPr/>
      <dgm:t>
        <a:bodyPr/>
        <a:lstStyle/>
        <a:p>
          <a:endParaRPr lang="en-GB"/>
        </a:p>
      </dgm:t>
    </dgm:pt>
    <dgm:pt modelId="{91BA23BB-49CF-49EB-B124-3CA54FE7539F}" type="sibTrans" cxnId="{010C1337-8487-4660-815E-E6EE89C4E7A4}">
      <dgm:prSet/>
      <dgm:spPr/>
      <dgm:t>
        <a:bodyPr/>
        <a:lstStyle/>
        <a:p>
          <a:endParaRPr lang="en-GB"/>
        </a:p>
      </dgm:t>
    </dgm:pt>
    <dgm:pt modelId="{3E06A732-2417-4A60-8924-7C0AB098A99B}">
      <dgm:prSet phldrT="[Text]"/>
      <dgm:spPr/>
      <dgm:t>
        <a:bodyPr/>
        <a:lstStyle/>
        <a:p>
          <a:r>
            <a:rPr lang="en-GB" dirty="0" smtClean="0">
              <a:solidFill>
                <a:schemeClr val="bg1"/>
              </a:solidFill>
            </a:rPr>
            <a:t>Maximise coverage area</a:t>
          </a:r>
          <a:endParaRPr lang="en-GB" dirty="0">
            <a:solidFill>
              <a:schemeClr val="bg1"/>
            </a:solidFill>
          </a:endParaRPr>
        </a:p>
      </dgm:t>
    </dgm:pt>
    <dgm:pt modelId="{6E0EB325-98EB-4F01-A52B-34FEB3AE7F80}" type="parTrans" cxnId="{09190AD8-2F60-46E0-A8CD-52F09448CC74}">
      <dgm:prSet/>
      <dgm:spPr/>
      <dgm:t>
        <a:bodyPr/>
        <a:lstStyle/>
        <a:p>
          <a:endParaRPr lang="en-GB"/>
        </a:p>
      </dgm:t>
    </dgm:pt>
    <dgm:pt modelId="{CD1BC4FF-C822-4EF3-A0BA-1345189B0649}" type="sibTrans" cxnId="{09190AD8-2F60-46E0-A8CD-52F09448CC74}">
      <dgm:prSet/>
      <dgm:spPr/>
      <dgm:t>
        <a:bodyPr/>
        <a:lstStyle/>
        <a:p>
          <a:endParaRPr lang="en-GB"/>
        </a:p>
      </dgm:t>
    </dgm:pt>
    <dgm:pt modelId="{8B03CE6F-18AD-4DEC-82B9-8FA18569C6A0}">
      <dgm:prSet phldrT="[Text]"/>
      <dgm:spPr/>
      <dgm:t>
        <a:bodyPr/>
        <a:lstStyle/>
        <a:p>
          <a:r>
            <a:rPr lang="en-GB" dirty="0" smtClean="0">
              <a:solidFill>
                <a:schemeClr val="bg1"/>
              </a:solidFill>
            </a:rPr>
            <a:t>Maximise sensor detection capability</a:t>
          </a:r>
          <a:endParaRPr lang="en-GB" dirty="0">
            <a:solidFill>
              <a:schemeClr val="bg1"/>
            </a:solidFill>
          </a:endParaRPr>
        </a:p>
      </dgm:t>
    </dgm:pt>
    <dgm:pt modelId="{FB6F49DE-4BCA-4C81-A609-26FB8050666C}" type="parTrans" cxnId="{DFD7032C-3AA4-4CF0-84CF-5B2947A3A252}">
      <dgm:prSet/>
      <dgm:spPr/>
      <dgm:t>
        <a:bodyPr/>
        <a:lstStyle/>
        <a:p>
          <a:endParaRPr lang="en-GB"/>
        </a:p>
      </dgm:t>
    </dgm:pt>
    <dgm:pt modelId="{A51620F3-D296-4EB5-A9A1-16BA9FA7D518}" type="sibTrans" cxnId="{DFD7032C-3AA4-4CF0-84CF-5B2947A3A252}">
      <dgm:prSet/>
      <dgm:spPr/>
      <dgm:t>
        <a:bodyPr/>
        <a:lstStyle/>
        <a:p>
          <a:endParaRPr lang="en-GB"/>
        </a:p>
      </dgm:t>
    </dgm:pt>
    <dgm:pt modelId="{0EF61352-4222-4FB6-9ACB-F8D287053F68}">
      <dgm:prSet/>
      <dgm:spPr/>
      <dgm:t>
        <a:bodyPr/>
        <a:lstStyle/>
        <a:p>
          <a:r>
            <a:rPr lang="en-GB" dirty="0" smtClean="0">
              <a:solidFill>
                <a:schemeClr val="bg1"/>
              </a:solidFill>
            </a:rPr>
            <a:t>Maximise operational availability</a:t>
          </a:r>
          <a:endParaRPr lang="en-GB" dirty="0">
            <a:solidFill>
              <a:schemeClr val="bg1"/>
            </a:solidFill>
          </a:endParaRPr>
        </a:p>
      </dgm:t>
    </dgm:pt>
    <dgm:pt modelId="{3A193740-B238-4CCA-BF58-A2FF5F761889}" type="parTrans" cxnId="{66B37619-A6E7-4CF8-864A-1C078A8FCE2A}">
      <dgm:prSet/>
      <dgm:spPr/>
      <dgm:t>
        <a:bodyPr/>
        <a:lstStyle/>
        <a:p>
          <a:endParaRPr lang="en-GB"/>
        </a:p>
      </dgm:t>
    </dgm:pt>
    <dgm:pt modelId="{5A4BAD6A-03E9-48F3-A177-ECB229C27989}" type="sibTrans" cxnId="{66B37619-A6E7-4CF8-864A-1C078A8FCE2A}">
      <dgm:prSet/>
      <dgm:spPr/>
      <dgm:t>
        <a:bodyPr/>
        <a:lstStyle/>
        <a:p>
          <a:endParaRPr lang="en-GB"/>
        </a:p>
      </dgm:t>
    </dgm:pt>
    <dgm:pt modelId="{1F37913A-3C01-4E25-A9A4-7899194D24AB}">
      <dgm:prSet/>
      <dgm:spPr/>
      <dgm:t>
        <a:bodyPr/>
        <a:lstStyle/>
        <a:p>
          <a:r>
            <a:rPr lang="en-GB" dirty="0" smtClean="0">
              <a:solidFill>
                <a:schemeClr val="bg1"/>
              </a:solidFill>
            </a:rPr>
            <a:t>Maximise communication range</a:t>
          </a:r>
          <a:endParaRPr lang="en-GB" dirty="0">
            <a:solidFill>
              <a:schemeClr val="bg1"/>
            </a:solidFill>
          </a:endParaRPr>
        </a:p>
      </dgm:t>
    </dgm:pt>
    <dgm:pt modelId="{BD04C087-16F2-4926-B973-2F3D5BA46C23}" type="parTrans" cxnId="{F0EC4D7F-72A8-40EA-9DFC-A5BFD78A2D10}">
      <dgm:prSet/>
      <dgm:spPr/>
      <dgm:t>
        <a:bodyPr/>
        <a:lstStyle/>
        <a:p>
          <a:endParaRPr lang="en-GB"/>
        </a:p>
      </dgm:t>
    </dgm:pt>
    <dgm:pt modelId="{97FE87DF-A9C7-4842-8163-4DB72B9F32F9}" type="sibTrans" cxnId="{F0EC4D7F-72A8-40EA-9DFC-A5BFD78A2D10}">
      <dgm:prSet/>
      <dgm:spPr/>
      <dgm:t>
        <a:bodyPr/>
        <a:lstStyle/>
        <a:p>
          <a:endParaRPr lang="en-GB"/>
        </a:p>
      </dgm:t>
    </dgm:pt>
    <dgm:pt modelId="{C0261685-0743-4F07-A92D-B11EBCB669C8}">
      <dgm:prSet/>
      <dgm:spPr/>
      <dgm:t>
        <a:bodyPr/>
        <a:lstStyle/>
        <a:p>
          <a:r>
            <a:rPr lang="en-GB" dirty="0" smtClean="0">
              <a:solidFill>
                <a:schemeClr val="bg1"/>
              </a:solidFill>
            </a:rPr>
            <a:t>Minimise fuel consumption</a:t>
          </a:r>
          <a:endParaRPr lang="en-GB" dirty="0">
            <a:solidFill>
              <a:schemeClr val="bg1"/>
            </a:solidFill>
          </a:endParaRPr>
        </a:p>
      </dgm:t>
    </dgm:pt>
    <dgm:pt modelId="{BA96063E-3040-4B14-9574-260DA8013E04}" type="parTrans" cxnId="{10970646-A775-4BAA-B015-1DB18674A82F}">
      <dgm:prSet/>
      <dgm:spPr/>
      <dgm:t>
        <a:bodyPr/>
        <a:lstStyle/>
        <a:p>
          <a:endParaRPr lang="en-GB"/>
        </a:p>
      </dgm:t>
    </dgm:pt>
    <dgm:pt modelId="{2056F99A-14DE-4073-BF34-2C5446A2970D}" type="sibTrans" cxnId="{10970646-A775-4BAA-B015-1DB18674A82F}">
      <dgm:prSet/>
      <dgm:spPr/>
      <dgm:t>
        <a:bodyPr/>
        <a:lstStyle/>
        <a:p>
          <a:endParaRPr lang="en-GB"/>
        </a:p>
      </dgm:t>
    </dgm:pt>
    <dgm:pt modelId="{85DD0235-DB00-4F9C-BED4-0B9FFFE9717E}">
      <dgm:prSet/>
      <dgm:spPr/>
      <dgm:t>
        <a:bodyPr/>
        <a:lstStyle/>
        <a:p>
          <a:r>
            <a:rPr lang="en-GB" dirty="0" smtClean="0">
              <a:solidFill>
                <a:schemeClr val="bg1"/>
              </a:solidFill>
            </a:rPr>
            <a:t>Maximise loiter time</a:t>
          </a:r>
          <a:endParaRPr lang="en-GB" dirty="0">
            <a:solidFill>
              <a:schemeClr val="bg1"/>
            </a:solidFill>
          </a:endParaRPr>
        </a:p>
      </dgm:t>
    </dgm:pt>
    <dgm:pt modelId="{954089B2-4335-4557-86E2-FF98F532A6B5}" type="parTrans" cxnId="{AC8B9B18-B930-4B90-A921-BAB475DA0CBB}">
      <dgm:prSet/>
      <dgm:spPr/>
      <dgm:t>
        <a:bodyPr/>
        <a:lstStyle/>
        <a:p>
          <a:endParaRPr lang="en-GB"/>
        </a:p>
      </dgm:t>
    </dgm:pt>
    <dgm:pt modelId="{E3B84016-AB0F-4C83-BFED-123219A41EEE}" type="sibTrans" cxnId="{AC8B9B18-B930-4B90-A921-BAB475DA0CBB}">
      <dgm:prSet/>
      <dgm:spPr/>
      <dgm:t>
        <a:bodyPr/>
        <a:lstStyle/>
        <a:p>
          <a:endParaRPr lang="en-GB"/>
        </a:p>
      </dgm:t>
    </dgm:pt>
    <dgm:pt modelId="{6FBB734B-1CB1-4965-A1CB-34AB9D2810E9}">
      <dgm:prSet/>
      <dgm:spPr/>
      <dgm:t>
        <a:bodyPr/>
        <a:lstStyle/>
        <a:p>
          <a:r>
            <a:rPr lang="en-GB" dirty="0" smtClean="0">
              <a:solidFill>
                <a:schemeClr val="bg1"/>
              </a:solidFill>
            </a:rPr>
            <a:t>Maximise sensor field of view</a:t>
          </a:r>
          <a:endParaRPr lang="en-GB" dirty="0">
            <a:solidFill>
              <a:schemeClr val="bg1"/>
            </a:solidFill>
          </a:endParaRPr>
        </a:p>
      </dgm:t>
    </dgm:pt>
    <dgm:pt modelId="{735F7082-E9C4-4132-BDD3-11D55ADBAFDE}" type="parTrans" cxnId="{90908331-FDB3-4C7D-9E39-2CD643F508A3}">
      <dgm:prSet/>
      <dgm:spPr/>
      <dgm:t>
        <a:bodyPr/>
        <a:lstStyle/>
        <a:p>
          <a:endParaRPr lang="en-GB"/>
        </a:p>
      </dgm:t>
    </dgm:pt>
    <dgm:pt modelId="{F48584C0-5C5A-4EA8-8E55-4E2709BC9363}" type="sibTrans" cxnId="{90908331-FDB3-4C7D-9E39-2CD643F508A3}">
      <dgm:prSet/>
      <dgm:spPr/>
      <dgm:t>
        <a:bodyPr/>
        <a:lstStyle/>
        <a:p>
          <a:endParaRPr lang="en-GB"/>
        </a:p>
      </dgm:t>
    </dgm:pt>
    <dgm:pt modelId="{16C4396B-D43D-4949-8AB0-4F6BC3F827F2}">
      <dgm:prSet/>
      <dgm:spPr/>
      <dgm:t>
        <a:bodyPr/>
        <a:lstStyle/>
        <a:p>
          <a:r>
            <a:rPr lang="en-GB" dirty="0" smtClean="0">
              <a:solidFill>
                <a:schemeClr val="bg1"/>
              </a:solidFill>
            </a:rPr>
            <a:t>Maximise sensor resolution</a:t>
          </a:r>
          <a:endParaRPr lang="en-GB" dirty="0">
            <a:solidFill>
              <a:schemeClr val="bg1"/>
            </a:solidFill>
          </a:endParaRPr>
        </a:p>
      </dgm:t>
    </dgm:pt>
    <dgm:pt modelId="{662AF90C-479E-4BFB-8DCA-DFF91678180E}" type="parTrans" cxnId="{BE08E936-1A6D-459A-815F-E42BAD85C770}">
      <dgm:prSet/>
      <dgm:spPr/>
      <dgm:t>
        <a:bodyPr/>
        <a:lstStyle/>
        <a:p>
          <a:endParaRPr lang="en-GB"/>
        </a:p>
      </dgm:t>
    </dgm:pt>
    <dgm:pt modelId="{05CDFDA9-52C4-4A80-B05A-80B74609058B}" type="sibTrans" cxnId="{BE08E936-1A6D-459A-815F-E42BAD85C770}">
      <dgm:prSet/>
      <dgm:spPr/>
      <dgm:t>
        <a:bodyPr/>
        <a:lstStyle/>
        <a:p>
          <a:endParaRPr lang="en-GB"/>
        </a:p>
      </dgm:t>
    </dgm:pt>
    <dgm:pt modelId="{CABB2CB7-0F52-49A0-B0E5-2A76CFB0869D}">
      <dgm:prSet/>
      <dgm:spPr/>
      <dgm:t>
        <a:bodyPr/>
        <a:lstStyle/>
        <a:p>
          <a:r>
            <a:rPr lang="en-GB" dirty="0" smtClean="0">
              <a:solidFill>
                <a:schemeClr val="bg1"/>
              </a:solidFill>
            </a:rPr>
            <a:t>Maximise system reliability</a:t>
          </a:r>
          <a:endParaRPr lang="en-GB" dirty="0">
            <a:solidFill>
              <a:schemeClr val="bg1"/>
            </a:solidFill>
          </a:endParaRPr>
        </a:p>
      </dgm:t>
    </dgm:pt>
    <dgm:pt modelId="{A20755F2-22A4-4E44-BB9F-D1505C490988}" type="parTrans" cxnId="{CFD4431F-BE3F-4727-ABD3-B17B1BFD3993}">
      <dgm:prSet/>
      <dgm:spPr/>
      <dgm:t>
        <a:bodyPr/>
        <a:lstStyle/>
        <a:p>
          <a:endParaRPr lang="en-GB"/>
        </a:p>
      </dgm:t>
    </dgm:pt>
    <dgm:pt modelId="{0AB9A22B-EE2F-4791-9BA9-6C1B6F093D89}" type="sibTrans" cxnId="{CFD4431F-BE3F-4727-ABD3-B17B1BFD3993}">
      <dgm:prSet/>
      <dgm:spPr/>
      <dgm:t>
        <a:bodyPr/>
        <a:lstStyle/>
        <a:p>
          <a:endParaRPr lang="en-GB"/>
        </a:p>
      </dgm:t>
    </dgm:pt>
    <dgm:pt modelId="{55D98AC1-6014-4798-8618-00CF38C6C7D2}" type="pres">
      <dgm:prSet presAssocID="{4AB231C6-45E9-404B-9487-B3F7D293B7EF}" presName="hierChild1" presStyleCnt="0">
        <dgm:presLayoutVars>
          <dgm:orgChart val="1"/>
          <dgm:chPref val="1"/>
          <dgm:dir/>
          <dgm:animOne val="branch"/>
          <dgm:animLvl val="lvl"/>
          <dgm:resizeHandles/>
        </dgm:presLayoutVars>
      </dgm:prSet>
      <dgm:spPr/>
      <dgm:t>
        <a:bodyPr/>
        <a:lstStyle/>
        <a:p>
          <a:endParaRPr lang="en-GB"/>
        </a:p>
      </dgm:t>
    </dgm:pt>
    <dgm:pt modelId="{FF484F93-4025-4C8A-BFDC-15F3D73F41FF}" type="pres">
      <dgm:prSet presAssocID="{6E9939BB-70E2-4354-836B-F3A0461FA6C2}" presName="hierRoot1" presStyleCnt="0">
        <dgm:presLayoutVars>
          <dgm:hierBranch val="init"/>
        </dgm:presLayoutVars>
      </dgm:prSet>
      <dgm:spPr/>
    </dgm:pt>
    <dgm:pt modelId="{63E172B0-8AAE-4FA0-9EA0-E774FD5EAE13}" type="pres">
      <dgm:prSet presAssocID="{6E9939BB-70E2-4354-836B-F3A0461FA6C2}" presName="rootComposite1" presStyleCnt="0"/>
      <dgm:spPr/>
    </dgm:pt>
    <dgm:pt modelId="{6C6CA488-4606-443E-9B74-FE2DAF36C15B}" type="pres">
      <dgm:prSet presAssocID="{6E9939BB-70E2-4354-836B-F3A0461FA6C2}" presName="rootText1" presStyleLbl="node0" presStyleIdx="0" presStyleCnt="1" custLinFactNeighborY="3721">
        <dgm:presLayoutVars>
          <dgm:chPref val="3"/>
        </dgm:presLayoutVars>
      </dgm:prSet>
      <dgm:spPr/>
      <dgm:t>
        <a:bodyPr/>
        <a:lstStyle/>
        <a:p>
          <a:endParaRPr lang="en-GB"/>
        </a:p>
      </dgm:t>
    </dgm:pt>
    <dgm:pt modelId="{8B26B433-636C-4E14-8050-A26704C257D0}" type="pres">
      <dgm:prSet presAssocID="{6E9939BB-70E2-4354-836B-F3A0461FA6C2}" presName="rootConnector1" presStyleLbl="node1" presStyleIdx="0" presStyleCnt="0"/>
      <dgm:spPr/>
      <dgm:t>
        <a:bodyPr/>
        <a:lstStyle/>
        <a:p>
          <a:endParaRPr lang="en-GB"/>
        </a:p>
      </dgm:t>
    </dgm:pt>
    <dgm:pt modelId="{BC7C9F1F-29D4-4E1C-966A-28119243BA7A}" type="pres">
      <dgm:prSet presAssocID="{6E9939BB-70E2-4354-836B-F3A0461FA6C2}" presName="hierChild2" presStyleCnt="0"/>
      <dgm:spPr/>
    </dgm:pt>
    <dgm:pt modelId="{E56690C1-5E97-4949-8C72-12A60BDB7884}" type="pres">
      <dgm:prSet presAssocID="{5D872042-70BF-4F31-A459-FA75C27A7707}" presName="Name37" presStyleLbl="parChTrans1D2" presStyleIdx="0" presStyleCnt="4"/>
      <dgm:spPr/>
      <dgm:t>
        <a:bodyPr/>
        <a:lstStyle/>
        <a:p>
          <a:endParaRPr lang="en-GB"/>
        </a:p>
      </dgm:t>
    </dgm:pt>
    <dgm:pt modelId="{EFE43D60-796F-4A15-9F34-93CD155E4E9F}" type="pres">
      <dgm:prSet presAssocID="{0D1F44F6-6CFE-4410-BB83-F59951ECDFAC}" presName="hierRoot2" presStyleCnt="0">
        <dgm:presLayoutVars>
          <dgm:hierBranch val="init"/>
        </dgm:presLayoutVars>
      </dgm:prSet>
      <dgm:spPr/>
    </dgm:pt>
    <dgm:pt modelId="{08A31381-C6B5-4254-95A8-B8784F140605}" type="pres">
      <dgm:prSet presAssocID="{0D1F44F6-6CFE-4410-BB83-F59951ECDFAC}" presName="rootComposite" presStyleCnt="0"/>
      <dgm:spPr/>
    </dgm:pt>
    <dgm:pt modelId="{90A876AD-B69B-4B8A-ADE1-9DBC7EE61680}" type="pres">
      <dgm:prSet presAssocID="{0D1F44F6-6CFE-4410-BB83-F59951ECDFAC}" presName="rootText" presStyleLbl="node2" presStyleIdx="0" presStyleCnt="4">
        <dgm:presLayoutVars>
          <dgm:chPref val="3"/>
        </dgm:presLayoutVars>
      </dgm:prSet>
      <dgm:spPr/>
      <dgm:t>
        <a:bodyPr/>
        <a:lstStyle/>
        <a:p>
          <a:endParaRPr lang="en-GB"/>
        </a:p>
      </dgm:t>
    </dgm:pt>
    <dgm:pt modelId="{E0FC84CA-3B2F-4DE1-BDE8-0CB88364E7E1}" type="pres">
      <dgm:prSet presAssocID="{0D1F44F6-6CFE-4410-BB83-F59951ECDFAC}" presName="rootConnector" presStyleLbl="node2" presStyleIdx="0" presStyleCnt="4"/>
      <dgm:spPr/>
      <dgm:t>
        <a:bodyPr/>
        <a:lstStyle/>
        <a:p>
          <a:endParaRPr lang="en-GB"/>
        </a:p>
      </dgm:t>
    </dgm:pt>
    <dgm:pt modelId="{2D7F6040-623A-40DA-93D9-EDF5C469E2D1}" type="pres">
      <dgm:prSet presAssocID="{0D1F44F6-6CFE-4410-BB83-F59951ECDFAC}" presName="hierChild4" presStyleCnt="0"/>
      <dgm:spPr/>
    </dgm:pt>
    <dgm:pt modelId="{7D5AD01F-CA79-48A6-8ED5-4FDFF844B6FB}" type="pres">
      <dgm:prSet presAssocID="{BD04C087-16F2-4926-B973-2F3D5BA46C23}" presName="Name37" presStyleLbl="parChTrans1D3" presStyleIdx="0" presStyleCnt="6"/>
      <dgm:spPr/>
      <dgm:t>
        <a:bodyPr/>
        <a:lstStyle/>
        <a:p>
          <a:endParaRPr lang="en-GB"/>
        </a:p>
      </dgm:t>
    </dgm:pt>
    <dgm:pt modelId="{E035152C-F10B-4F50-9603-4A7FAD0B5672}" type="pres">
      <dgm:prSet presAssocID="{1F37913A-3C01-4E25-A9A4-7899194D24AB}" presName="hierRoot2" presStyleCnt="0">
        <dgm:presLayoutVars>
          <dgm:hierBranch val="init"/>
        </dgm:presLayoutVars>
      </dgm:prSet>
      <dgm:spPr/>
    </dgm:pt>
    <dgm:pt modelId="{B58C79E5-40F1-432D-BA6E-940395A8CA4D}" type="pres">
      <dgm:prSet presAssocID="{1F37913A-3C01-4E25-A9A4-7899194D24AB}" presName="rootComposite" presStyleCnt="0"/>
      <dgm:spPr/>
    </dgm:pt>
    <dgm:pt modelId="{092CF324-5197-4297-996B-46B22EB4B0F9}" type="pres">
      <dgm:prSet presAssocID="{1F37913A-3C01-4E25-A9A4-7899194D24AB}" presName="rootText" presStyleLbl="node3" presStyleIdx="0" presStyleCnt="6">
        <dgm:presLayoutVars>
          <dgm:chPref val="3"/>
        </dgm:presLayoutVars>
      </dgm:prSet>
      <dgm:spPr/>
      <dgm:t>
        <a:bodyPr/>
        <a:lstStyle/>
        <a:p>
          <a:endParaRPr lang="en-GB"/>
        </a:p>
      </dgm:t>
    </dgm:pt>
    <dgm:pt modelId="{B5D7120B-9D3A-4664-8EFC-CD903E826FC7}" type="pres">
      <dgm:prSet presAssocID="{1F37913A-3C01-4E25-A9A4-7899194D24AB}" presName="rootConnector" presStyleLbl="node3" presStyleIdx="0" presStyleCnt="6"/>
      <dgm:spPr/>
      <dgm:t>
        <a:bodyPr/>
        <a:lstStyle/>
        <a:p>
          <a:endParaRPr lang="en-GB"/>
        </a:p>
      </dgm:t>
    </dgm:pt>
    <dgm:pt modelId="{11ACCD76-D619-462E-B6C4-8371638D57DD}" type="pres">
      <dgm:prSet presAssocID="{1F37913A-3C01-4E25-A9A4-7899194D24AB}" presName="hierChild4" presStyleCnt="0"/>
      <dgm:spPr/>
    </dgm:pt>
    <dgm:pt modelId="{B83056F6-93DC-49FE-A330-6B98072798A4}" type="pres">
      <dgm:prSet presAssocID="{1F37913A-3C01-4E25-A9A4-7899194D24AB}" presName="hierChild5" presStyleCnt="0"/>
      <dgm:spPr/>
    </dgm:pt>
    <dgm:pt modelId="{F9D8DE64-90A3-4781-8C3C-F14E96E5AF85}" type="pres">
      <dgm:prSet presAssocID="{BA96063E-3040-4B14-9574-260DA8013E04}" presName="Name37" presStyleLbl="parChTrans1D3" presStyleIdx="1" presStyleCnt="6"/>
      <dgm:spPr/>
      <dgm:t>
        <a:bodyPr/>
        <a:lstStyle/>
        <a:p>
          <a:endParaRPr lang="en-GB"/>
        </a:p>
      </dgm:t>
    </dgm:pt>
    <dgm:pt modelId="{DCDD4759-A6A8-414A-9716-51E05E7402C3}" type="pres">
      <dgm:prSet presAssocID="{C0261685-0743-4F07-A92D-B11EBCB669C8}" presName="hierRoot2" presStyleCnt="0">
        <dgm:presLayoutVars>
          <dgm:hierBranch val="init"/>
        </dgm:presLayoutVars>
      </dgm:prSet>
      <dgm:spPr/>
    </dgm:pt>
    <dgm:pt modelId="{09D0B14D-C6CF-40A3-8538-7114DC83BE45}" type="pres">
      <dgm:prSet presAssocID="{C0261685-0743-4F07-A92D-B11EBCB669C8}" presName="rootComposite" presStyleCnt="0"/>
      <dgm:spPr/>
    </dgm:pt>
    <dgm:pt modelId="{0CC7972C-35D8-4978-AAB2-3C5F060E06B8}" type="pres">
      <dgm:prSet presAssocID="{C0261685-0743-4F07-A92D-B11EBCB669C8}" presName="rootText" presStyleLbl="node3" presStyleIdx="1" presStyleCnt="6">
        <dgm:presLayoutVars>
          <dgm:chPref val="3"/>
        </dgm:presLayoutVars>
      </dgm:prSet>
      <dgm:spPr/>
      <dgm:t>
        <a:bodyPr/>
        <a:lstStyle/>
        <a:p>
          <a:endParaRPr lang="en-GB"/>
        </a:p>
      </dgm:t>
    </dgm:pt>
    <dgm:pt modelId="{AE2D8196-9959-4346-9550-46B04E5420E0}" type="pres">
      <dgm:prSet presAssocID="{C0261685-0743-4F07-A92D-B11EBCB669C8}" presName="rootConnector" presStyleLbl="node3" presStyleIdx="1" presStyleCnt="6"/>
      <dgm:spPr/>
      <dgm:t>
        <a:bodyPr/>
        <a:lstStyle/>
        <a:p>
          <a:endParaRPr lang="en-GB"/>
        </a:p>
      </dgm:t>
    </dgm:pt>
    <dgm:pt modelId="{9842FA47-D3F4-431F-A017-625A7AB2DB82}" type="pres">
      <dgm:prSet presAssocID="{C0261685-0743-4F07-A92D-B11EBCB669C8}" presName="hierChild4" presStyleCnt="0"/>
      <dgm:spPr/>
    </dgm:pt>
    <dgm:pt modelId="{CB404596-9E6F-41AF-8F72-BCA1BFB6FDD2}" type="pres">
      <dgm:prSet presAssocID="{C0261685-0743-4F07-A92D-B11EBCB669C8}" presName="hierChild5" presStyleCnt="0"/>
      <dgm:spPr/>
    </dgm:pt>
    <dgm:pt modelId="{5C9CB9F4-B9A8-4ABA-A435-CEAB4D88C46B}" type="pres">
      <dgm:prSet presAssocID="{0D1F44F6-6CFE-4410-BB83-F59951ECDFAC}" presName="hierChild5" presStyleCnt="0"/>
      <dgm:spPr/>
    </dgm:pt>
    <dgm:pt modelId="{59326C7D-1BCD-4753-BE0F-CF15926C31E5}" type="pres">
      <dgm:prSet presAssocID="{6E0EB325-98EB-4F01-A52B-34FEB3AE7F80}" presName="Name37" presStyleLbl="parChTrans1D2" presStyleIdx="1" presStyleCnt="4"/>
      <dgm:spPr/>
      <dgm:t>
        <a:bodyPr/>
        <a:lstStyle/>
        <a:p>
          <a:endParaRPr lang="en-GB"/>
        </a:p>
      </dgm:t>
    </dgm:pt>
    <dgm:pt modelId="{0AC84A9C-44B4-4FE8-908F-62516111C462}" type="pres">
      <dgm:prSet presAssocID="{3E06A732-2417-4A60-8924-7C0AB098A99B}" presName="hierRoot2" presStyleCnt="0">
        <dgm:presLayoutVars>
          <dgm:hierBranch val="init"/>
        </dgm:presLayoutVars>
      </dgm:prSet>
      <dgm:spPr/>
    </dgm:pt>
    <dgm:pt modelId="{4F8CB873-4838-415E-9A9B-14B0D4166B16}" type="pres">
      <dgm:prSet presAssocID="{3E06A732-2417-4A60-8924-7C0AB098A99B}" presName="rootComposite" presStyleCnt="0"/>
      <dgm:spPr/>
    </dgm:pt>
    <dgm:pt modelId="{A23BBD68-04A7-491E-96EE-C5105F241C7C}" type="pres">
      <dgm:prSet presAssocID="{3E06A732-2417-4A60-8924-7C0AB098A99B}" presName="rootText" presStyleLbl="node2" presStyleIdx="1" presStyleCnt="4">
        <dgm:presLayoutVars>
          <dgm:chPref val="3"/>
        </dgm:presLayoutVars>
      </dgm:prSet>
      <dgm:spPr/>
      <dgm:t>
        <a:bodyPr/>
        <a:lstStyle/>
        <a:p>
          <a:endParaRPr lang="en-GB"/>
        </a:p>
      </dgm:t>
    </dgm:pt>
    <dgm:pt modelId="{B6A9E64A-95B4-42EF-95D7-9F0E28EC021B}" type="pres">
      <dgm:prSet presAssocID="{3E06A732-2417-4A60-8924-7C0AB098A99B}" presName="rootConnector" presStyleLbl="node2" presStyleIdx="1" presStyleCnt="4"/>
      <dgm:spPr/>
      <dgm:t>
        <a:bodyPr/>
        <a:lstStyle/>
        <a:p>
          <a:endParaRPr lang="en-GB"/>
        </a:p>
      </dgm:t>
    </dgm:pt>
    <dgm:pt modelId="{7E704B77-BADF-490C-9F41-36C3D99B4C4D}" type="pres">
      <dgm:prSet presAssocID="{3E06A732-2417-4A60-8924-7C0AB098A99B}" presName="hierChild4" presStyleCnt="0"/>
      <dgm:spPr/>
    </dgm:pt>
    <dgm:pt modelId="{00A50B4A-653B-4F54-94B5-E8BC269F2FFC}" type="pres">
      <dgm:prSet presAssocID="{954089B2-4335-4557-86E2-FF98F532A6B5}" presName="Name37" presStyleLbl="parChTrans1D3" presStyleIdx="2" presStyleCnt="6"/>
      <dgm:spPr/>
      <dgm:t>
        <a:bodyPr/>
        <a:lstStyle/>
        <a:p>
          <a:endParaRPr lang="en-GB"/>
        </a:p>
      </dgm:t>
    </dgm:pt>
    <dgm:pt modelId="{97552400-4BA4-46AF-A3A3-55BC96A30378}" type="pres">
      <dgm:prSet presAssocID="{85DD0235-DB00-4F9C-BED4-0B9FFFE9717E}" presName="hierRoot2" presStyleCnt="0">
        <dgm:presLayoutVars>
          <dgm:hierBranch val="init"/>
        </dgm:presLayoutVars>
      </dgm:prSet>
      <dgm:spPr/>
    </dgm:pt>
    <dgm:pt modelId="{9F6B5564-49E9-4232-9F31-DFF9FA9E8809}" type="pres">
      <dgm:prSet presAssocID="{85DD0235-DB00-4F9C-BED4-0B9FFFE9717E}" presName="rootComposite" presStyleCnt="0"/>
      <dgm:spPr/>
    </dgm:pt>
    <dgm:pt modelId="{1B8B4F5E-6F45-48CD-BB30-43B088274D39}" type="pres">
      <dgm:prSet presAssocID="{85DD0235-DB00-4F9C-BED4-0B9FFFE9717E}" presName="rootText" presStyleLbl="node3" presStyleIdx="2" presStyleCnt="6">
        <dgm:presLayoutVars>
          <dgm:chPref val="3"/>
        </dgm:presLayoutVars>
      </dgm:prSet>
      <dgm:spPr/>
      <dgm:t>
        <a:bodyPr/>
        <a:lstStyle/>
        <a:p>
          <a:endParaRPr lang="en-GB"/>
        </a:p>
      </dgm:t>
    </dgm:pt>
    <dgm:pt modelId="{95571834-592F-4DD3-9383-00A9B52AE7E3}" type="pres">
      <dgm:prSet presAssocID="{85DD0235-DB00-4F9C-BED4-0B9FFFE9717E}" presName="rootConnector" presStyleLbl="node3" presStyleIdx="2" presStyleCnt="6"/>
      <dgm:spPr/>
      <dgm:t>
        <a:bodyPr/>
        <a:lstStyle/>
        <a:p>
          <a:endParaRPr lang="en-GB"/>
        </a:p>
      </dgm:t>
    </dgm:pt>
    <dgm:pt modelId="{BCA0D019-D100-4BA8-9CD2-10D5D72ACC4E}" type="pres">
      <dgm:prSet presAssocID="{85DD0235-DB00-4F9C-BED4-0B9FFFE9717E}" presName="hierChild4" presStyleCnt="0"/>
      <dgm:spPr/>
    </dgm:pt>
    <dgm:pt modelId="{2AF5DAFA-413C-4FF0-B980-8E1285A0B125}" type="pres">
      <dgm:prSet presAssocID="{85DD0235-DB00-4F9C-BED4-0B9FFFE9717E}" presName="hierChild5" presStyleCnt="0"/>
      <dgm:spPr/>
    </dgm:pt>
    <dgm:pt modelId="{3CA40367-C0E3-48CA-A6F5-85A5B000E13A}" type="pres">
      <dgm:prSet presAssocID="{735F7082-E9C4-4132-BDD3-11D55ADBAFDE}" presName="Name37" presStyleLbl="parChTrans1D3" presStyleIdx="3" presStyleCnt="6"/>
      <dgm:spPr/>
      <dgm:t>
        <a:bodyPr/>
        <a:lstStyle/>
        <a:p>
          <a:endParaRPr lang="en-GB"/>
        </a:p>
      </dgm:t>
    </dgm:pt>
    <dgm:pt modelId="{C1EC939C-8A1E-45EB-A719-6B14894ABC97}" type="pres">
      <dgm:prSet presAssocID="{6FBB734B-1CB1-4965-A1CB-34AB9D2810E9}" presName="hierRoot2" presStyleCnt="0">
        <dgm:presLayoutVars>
          <dgm:hierBranch val="init"/>
        </dgm:presLayoutVars>
      </dgm:prSet>
      <dgm:spPr/>
    </dgm:pt>
    <dgm:pt modelId="{B818EA97-64AF-4E82-B623-34A251EFCC6C}" type="pres">
      <dgm:prSet presAssocID="{6FBB734B-1CB1-4965-A1CB-34AB9D2810E9}" presName="rootComposite" presStyleCnt="0"/>
      <dgm:spPr/>
    </dgm:pt>
    <dgm:pt modelId="{99871CEE-CCDE-45B9-98F0-211E75207690}" type="pres">
      <dgm:prSet presAssocID="{6FBB734B-1CB1-4965-A1CB-34AB9D2810E9}" presName="rootText" presStyleLbl="node3" presStyleIdx="3" presStyleCnt="6">
        <dgm:presLayoutVars>
          <dgm:chPref val="3"/>
        </dgm:presLayoutVars>
      </dgm:prSet>
      <dgm:spPr/>
      <dgm:t>
        <a:bodyPr/>
        <a:lstStyle/>
        <a:p>
          <a:endParaRPr lang="en-GB"/>
        </a:p>
      </dgm:t>
    </dgm:pt>
    <dgm:pt modelId="{5B1CA0B7-C7CB-4511-9A4A-741EB2215719}" type="pres">
      <dgm:prSet presAssocID="{6FBB734B-1CB1-4965-A1CB-34AB9D2810E9}" presName="rootConnector" presStyleLbl="node3" presStyleIdx="3" presStyleCnt="6"/>
      <dgm:spPr/>
      <dgm:t>
        <a:bodyPr/>
        <a:lstStyle/>
        <a:p>
          <a:endParaRPr lang="en-GB"/>
        </a:p>
      </dgm:t>
    </dgm:pt>
    <dgm:pt modelId="{F73C0B46-B2DC-4E03-903B-343B65B473B1}" type="pres">
      <dgm:prSet presAssocID="{6FBB734B-1CB1-4965-A1CB-34AB9D2810E9}" presName="hierChild4" presStyleCnt="0"/>
      <dgm:spPr/>
    </dgm:pt>
    <dgm:pt modelId="{FBF92C5D-6B81-4245-A8FA-1AD28D0AA20D}" type="pres">
      <dgm:prSet presAssocID="{6FBB734B-1CB1-4965-A1CB-34AB9D2810E9}" presName="hierChild5" presStyleCnt="0"/>
      <dgm:spPr/>
    </dgm:pt>
    <dgm:pt modelId="{0C1C8E97-D7CA-4EE9-94DD-A65046F8B6E5}" type="pres">
      <dgm:prSet presAssocID="{3E06A732-2417-4A60-8924-7C0AB098A99B}" presName="hierChild5" presStyleCnt="0"/>
      <dgm:spPr/>
    </dgm:pt>
    <dgm:pt modelId="{AC922B3E-C6FD-48C4-A166-720C0DD9C4B6}" type="pres">
      <dgm:prSet presAssocID="{FB6F49DE-4BCA-4C81-A609-26FB8050666C}" presName="Name37" presStyleLbl="parChTrans1D2" presStyleIdx="2" presStyleCnt="4"/>
      <dgm:spPr/>
      <dgm:t>
        <a:bodyPr/>
        <a:lstStyle/>
        <a:p>
          <a:endParaRPr lang="en-GB"/>
        </a:p>
      </dgm:t>
    </dgm:pt>
    <dgm:pt modelId="{125351F0-478B-4C51-93AC-15EFB5350CAA}" type="pres">
      <dgm:prSet presAssocID="{8B03CE6F-18AD-4DEC-82B9-8FA18569C6A0}" presName="hierRoot2" presStyleCnt="0">
        <dgm:presLayoutVars>
          <dgm:hierBranch val="init"/>
        </dgm:presLayoutVars>
      </dgm:prSet>
      <dgm:spPr/>
    </dgm:pt>
    <dgm:pt modelId="{C542C672-7697-416C-BE47-4DA0951F4AF1}" type="pres">
      <dgm:prSet presAssocID="{8B03CE6F-18AD-4DEC-82B9-8FA18569C6A0}" presName="rootComposite" presStyleCnt="0"/>
      <dgm:spPr/>
    </dgm:pt>
    <dgm:pt modelId="{CFC9DCE0-7E0D-43D1-92C4-0421869AF645}" type="pres">
      <dgm:prSet presAssocID="{8B03CE6F-18AD-4DEC-82B9-8FA18569C6A0}" presName="rootText" presStyleLbl="node2" presStyleIdx="2" presStyleCnt="4">
        <dgm:presLayoutVars>
          <dgm:chPref val="3"/>
        </dgm:presLayoutVars>
      </dgm:prSet>
      <dgm:spPr/>
      <dgm:t>
        <a:bodyPr/>
        <a:lstStyle/>
        <a:p>
          <a:endParaRPr lang="en-GB"/>
        </a:p>
      </dgm:t>
    </dgm:pt>
    <dgm:pt modelId="{C88AB59F-59DA-408D-92E1-6B476D02C40F}" type="pres">
      <dgm:prSet presAssocID="{8B03CE6F-18AD-4DEC-82B9-8FA18569C6A0}" presName="rootConnector" presStyleLbl="node2" presStyleIdx="2" presStyleCnt="4"/>
      <dgm:spPr/>
      <dgm:t>
        <a:bodyPr/>
        <a:lstStyle/>
        <a:p>
          <a:endParaRPr lang="en-GB"/>
        </a:p>
      </dgm:t>
    </dgm:pt>
    <dgm:pt modelId="{1F7A5313-6A3E-41A4-AD5C-31E3C48ED115}" type="pres">
      <dgm:prSet presAssocID="{8B03CE6F-18AD-4DEC-82B9-8FA18569C6A0}" presName="hierChild4" presStyleCnt="0"/>
      <dgm:spPr/>
    </dgm:pt>
    <dgm:pt modelId="{1298CD89-ED24-4BE6-848B-BAA1D5583EAB}" type="pres">
      <dgm:prSet presAssocID="{662AF90C-479E-4BFB-8DCA-DFF91678180E}" presName="Name37" presStyleLbl="parChTrans1D3" presStyleIdx="4" presStyleCnt="6"/>
      <dgm:spPr/>
      <dgm:t>
        <a:bodyPr/>
        <a:lstStyle/>
        <a:p>
          <a:endParaRPr lang="en-GB"/>
        </a:p>
      </dgm:t>
    </dgm:pt>
    <dgm:pt modelId="{ED47904B-80C0-4166-95C6-78BD6ABBAEF3}" type="pres">
      <dgm:prSet presAssocID="{16C4396B-D43D-4949-8AB0-4F6BC3F827F2}" presName="hierRoot2" presStyleCnt="0">
        <dgm:presLayoutVars>
          <dgm:hierBranch val="init"/>
        </dgm:presLayoutVars>
      </dgm:prSet>
      <dgm:spPr/>
    </dgm:pt>
    <dgm:pt modelId="{4720DC94-9BB0-4213-A908-0C7B797B8E46}" type="pres">
      <dgm:prSet presAssocID="{16C4396B-D43D-4949-8AB0-4F6BC3F827F2}" presName="rootComposite" presStyleCnt="0"/>
      <dgm:spPr/>
    </dgm:pt>
    <dgm:pt modelId="{864A73FB-F3F1-4979-B252-24C52D8A6661}" type="pres">
      <dgm:prSet presAssocID="{16C4396B-D43D-4949-8AB0-4F6BC3F827F2}" presName="rootText" presStyleLbl="node3" presStyleIdx="4" presStyleCnt="6">
        <dgm:presLayoutVars>
          <dgm:chPref val="3"/>
        </dgm:presLayoutVars>
      </dgm:prSet>
      <dgm:spPr/>
      <dgm:t>
        <a:bodyPr/>
        <a:lstStyle/>
        <a:p>
          <a:endParaRPr lang="en-GB"/>
        </a:p>
      </dgm:t>
    </dgm:pt>
    <dgm:pt modelId="{FB7639D4-FE30-4570-AF5D-CE29513AB737}" type="pres">
      <dgm:prSet presAssocID="{16C4396B-D43D-4949-8AB0-4F6BC3F827F2}" presName="rootConnector" presStyleLbl="node3" presStyleIdx="4" presStyleCnt="6"/>
      <dgm:spPr/>
      <dgm:t>
        <a:bodyPr/>
        <a:lstStyle/>
        <a:p>
          <a:endParaRPr lang="en-GB"/>
        </a:p>
      </dgm:t>
    </dgm:pt>
    <dgm:pt modelId="{6F75EC3B-808A-4A6E-B724-BA8261741819}" type="pres">
      <dgm:prSet presAssocID="{16C4396B-D43D-4949-8AB0-4F6BC3F827F2}" presName="hierChild4" presStyleCnt="0"/>
      <dgm:spPr/>
    </dgm:pt>
    <dgm:pt modelId="{353C9058-9951-48C0-BB39-D1F8D2F4E3BF}" type="pres">
      <dgm:prSet presAssocID="{16C4396B-D43D-4949-8AB0-4F6BC3F827F2}" presName="hierChild5" presStyleCnt="0"/>
      <dgm:spPr/>
    </dgm:pt>
    <dgm:pt modelId="{2E5CBA1B-A3D5-498D-9379-364A3A8032AC}" type="pres">
      <dgm:prSet presAssocID="{8B03CE6F-18AD-4DEC-82B9-8FA18569C6A0}" presName="hierChild5" presStyleCnt="0"/>
      <dgm:spPr/>
    </dgm:pt>
    <dgm:pt modelId="{65941700-9315-47AC-9B8D-3679D865874F}" type="pres">
      <dgm:prSet presAssocID="{3A193740-B238-4CCA-BF58-A2FF5F761889}" presName="Name37" presStyleLbl="parChTrans1D2" presStyleIdx="3" presStyleCnt="4"/>
      <dgm:spPr/>
      <dgm:t>
        <a:bodyPr/>
        <a:lstStyle/>
        <a:p>
          <a:endParaRPr lang="en-GB"/>
        </a:p>
      </dgm:t>
    </dgm:pt>
    <dgm:pt modelId="{1CE4A114-F97D-4DA8-AC81-63B77AA28CA6}" type="pres">
      <dgm:prSet presAssocID="{0EF61352-4222-4FB6-9ACB-F8D287053F68}" presName="hierRoot2" presStyleCnt="0">
        <dgm:presLayoutVars>
          <dgm:hierBranch val="init"/>
        </dgm:presLayoutVars>
      </dgm:prSet>
      <dgm:spPr/>
    </dgm:pt>
    <dgm:pt modelId="{189B082B-585A-4DD0-8431-E5DA144D2551}" type="pres">
      <dgm:prSet presAssocID="{0EF61352-4222-4FB6-9ACB-F8D287053F68}" presName="rootComposite" presStyleCnt="0"/>
      <dgm:spPr/>
    </dgm:pt>
    <dgm:pt modelId="{19979807-3D97-4D0C-8AB3-BB186E1E8F2D}" type="pres">
      <dgm:prSet presAssocID="{0EF61352-4222-4FB6-9ACB-F8D287053F68}" presName="rootText" presStyleLbl="node2" presStyleIdx="3" presStyleCnt="4">
        <dgm:presLayoutVars>
          <dgm:chPref val="3"/>
        </dgm:presLayoutVars>
      </dgm:prSet>
      <dgm:spPr/>
      <dgm:t>
        <a:bodyPr/>
        <a:lstStyle/>
        <a:p>
          <a:endParaRPr lang="en-GB"/>
        </a:p>
      </dgm:t>
    </dgm:pt>
    <dgm:pt modelId="{4703840F-A6DB-4A25-A2D5-FB0E12013841}" type="pres">
      <dgm:prSet presAssocID="{0EF61352-4222-4FB6-9ACB-F8D287053F68}" presName="rootConnector" presStyleLbl="node2" presStyleIdx="3" presStyleCnt="4"/>
      <dgm:spPr/>
      <dgm:t>
        <a:bodyPr/>
        <a:lstStyle/>
        <a:p>
          <a:endParaRPr lang="en-GB"/>
        </a:p>
      </dgm:t>
    </dgm:pt>
    <dgm:pt modelId="{309A194A-0E55-41CF-9E34-8782A6BB8FC3}" type="pres">
      <dgm:prSet presAssocID="{0EF61352-4222-4FB6-9ACB-F8D287053F68}" presName="hierChild4" presStyleCnt="0"/>
      <dgm:spPr/>
    </dgm:pt>
    <dgm:pt modelId="{8CB423A2-7C41-4635-AA46-89AF4BF81252}" type="pres">
      <dgm:prSet presAssocID="{A20755F2-22A4-4E44-BB9F-D1505C490988}" presName="Name37" presStyleLbl="parChTrans1D3" presStyleIdx="5" presStyleCnt="6"/>
      <dgm:spPr/>
      <dgm:t>
        <a:bodyPr/>
        <a:lstStyle/>
        <a:p>
          <a:endParaRPr lang="en-GB"/>
        </a:p>
      </dgm:t>
    </dgm:pt>
    <dgm:pt modelId="{0DFF6433-229F-460F-A8B2-E9DA2DD6C98D}" type="pres">
      <dgm:prSet presAssocID="{CABB2CB7-0F52-49A0-B0E5-2A76CFB0869D}" presName="hierRoot2" presStyleCnt="0">
        <dgm:presLayoutVars>
          <dgm:hierBranch val="init"/>
        </dgm:presLayoutVars>
      </dgm:prSet>
      <dgm:spPr/>
    </dgm:pt>
    <dgm:pt modelId="{954DFD9D-0EBE-4475-BAC6-18E5BC997207}" type="pres">
      <dgm:prSet presAssocID="{CABB2CB7-0F52-49A0-B0E5-2A76CFB0869D}" presName="rootComposite" presStyleCnt="0"/>
      <dgm:spPr/>
    </dgm:pt>
    <dgm:pt modelId="{0C678760-FBC6-4039-B8A6-A19AA193E508}" type="pres">
      <dgm:prSet presAssocID="{CABB2CB7-0F52-49A0-B0E5-2A76CFB0869D}" presName="rootText" presStyleLbl="node3" presStyleIdx="5" presStyleCnt="6">
        <dgm:presLayoutVars>
          <dgm:chPref val="3"/>
        </dgm:presLayoutVars>
      </dgm:prSet>
      <dgm:spPr/>
      <dgm:t>
        <a:bodyPr/>
        <a:lstStyle/>
        <a:p>
          <a:endParaRPr lang="en-GB"/>
        </a:p>
      </dgm:t>
    </dgm:pt>
    <dgm:pt modelId="{52FD27D1-E6AE-496F-955E-2E92FDB32295}" type="pres">
      <dgm:prSet presAssocID="{CABB2CB7-0F52-49A0-B0E5-2A76CFB0869D}" presName="rootConnector" presStyleLbl="node3" presStyleIdx="5" presStyleCnt="6"/>
      <dgm:spPr/>
      <dgm:t>
        <a:bodyPr/>
        <a:lstStyle/>
        <a:p>
          <a:endParaRPr lang="en-GB"/>
        </a:p>
      </dgm:t>
    </dgm:pt>
    <dgm:pt modelId="{41C16EE3-FC65-4418-8CB8-3694077B2B41}" type="pres">
      <dgm:prSet presAssocID="{CABB2CB7-0F52-49A0-B0E5-2A76CFB0869D}" presName="hierChild4" presStyleCnt="0"/>
      <dgm:spPr/>
    </dgm:pt>
    <dgm:pt modelId="{7205D6C7-67A4-4FB3-9705-6D8966AB2BD7}" type="pres">
      <dgm:prSet presAssocID="{CABB2CB7-0F52-49A0-B0E5-2A76CFB0869D}" presName="hierChild5" presStyleCnt="0"/>
      <dgm:spPr/>
    </dgm:pt>
    <dgm:pt modelId="{949D8852-DC90-4D8B-8E84-4F17296B4E02}" type="pres">
      <dgm:prSet presAssocID="{0EF61352-4222-4FB6-9ACB-F8D287053F68}" presName="hierChild5" presStyleCnt="0"/>
      <dgm:spPr/>
    </dgm:pt>
    <dgm:pt modelId="{BBEE2FD1-6E20-4564-B259-258F3B82BD72}" type="pres">
      <dgm:prSet presAssocID="{6E9939BB-70E2-4354-836B-F3A0461FA6C2}" presName="hierChild3" presStyleCnt="0"/>
      <dgm:spPr/>
    </dgm:pt>
  </dgm:ptLst>
  <dgm:cxnLst>
    <dgm:cxn modelId="{032C8169-3EA2-483B-8A63-AF84EBC80E37}" type="presOf" srcId="{85DD0235-DB00-4F9C-BED4-0B9FFFE9717E}" destId="{1B8B4F5E-6F45-48CD-BB30-43B088274D39}" srcOrd="0" destOrd="0" presId="urn:microsoft.com/office/officeart/2005/8/layout/orgChart1"/>
    <dgm:cxn modelId="{8C40CFD3-8E76-4270-8C73-6A04E3DA3895}" type="presOf" srcId="{6FBB734B-1CB1-4965-A1CB-34AB9D2810E9}" destId="{5B1CA0B7-C7CB-4511-9A4A-741EB2215719}" srcOrd="1" destOrd="0" presId="urn:microsoft.com/office/officeart/2005/8/layout/orgChart1"/>
    <dgm:cxn modelId="{940E1778-083D-4232-ABAE-EC8C231E00A9}" type="presOf" srcId="{3E06A732-2417-4A60-8924-7C0AB098A99B}" destId="{B6A9E64A-95B4-42EF-95D7-9F0E28EC021B}" srcOrd="1" destOrd="0" presId="urn:microsoft.com/office/officeart/2005/8/layout/orgChart1"/>
    <dgm:cxn modelId="{879CD6C7-EB95-4EC7-A722-6979AC1CAB68}" type="presOf" srcId="{BA96063E-3040-4B14-9574-260DA8013E04}" destId="{F9D8DE64-90A3-4781-8C3C-F14E96E5AF85}" srcOrd="0" destOrd="0" presId="urn:microsoft.com/office/officeart/2005/8/layout/orgChart1"/>
    <dgm:cxn modelId="{7182AEC7-AB74-4AED-9343-FAED09B03841}" type="presOf" srcId="{6E9939BB-70E2-4354-836B-F3A0461FA6C2}" destId="{8B26B433-636C-4E14-8050-A26704C257D0}" srcOrd="1" destOrd="0" presId="urn:microsoft.com/office/officeart/2005/8/layout/orgChart1"/>
    <dgm:cxn modelId="{045F6F27-49F3-491B-A750-CD449E5A4B3F}" type="presOf" srcId="{CABB2CB7-0F52-49A0-B0E5-2A76CFB0869D}" destId="{52FD27D1-E6AE-496F-955E-2E92FDB32295}" srcOrd="1" destOrd="0" presId="urn:microsoft.com/office/officeart/2005/8/layout/orgChart1"/>
    <dgm:cxn modelId="{6C26DC1D-2119-414F-B838-A301B712A20C}" type="presOf" srcId="{954089B2-4335-4557-86E2-FF98F532A6B5}" destId="{00A50B4A-653B-4F54-94B5-E8BC269F2FFC}" srcOrd="0" destOrd="0" presId="urn:microsoft.com/office/officeart/2005/8/layout/orgChart1"/>
    <dgm:cxn modelId="{A2891EEA-D715-410A-AE11-33A8617A3B0D}" type="presOf" srcId="{6FBB734B-1CB1-4965-A1CB-34AB9D2810E9}" destId="{99871CEE-CCDE-45B9-98F0-211E75207690}" srcOrd="0" destOrd="0" presId="urn:microsoft.com/office/officeart/2005/8/layout/orgChart1"/>
    <dgm:cxn modelId="{CA7BE416-0E5D-4E99-9799-D67F7FB36FE8}" type="presOf" srcId="{1F37913A-3C01-4E25-A9A4-7899194D24AB}" destId="{092CF324-5197-4297-996B-46B22EB4B0F9}" srcOrd="0" destOrd="0" presId="urn:microsoft.com/office/officeart/2005/8/layout/orgChart1"/>
    <dgm:cxn modelId="{647833E1-AA06-4DFD-987C-9371AF10BD8A}" type="presOf" srcId="{A20755F2-22A4-4E44-BB9F-D1505C490988}" destId="{8CB423A2-7C41-4635-AA46-89AF4BF81252}" srcOrd="0" destOrd="0" presId="urn:microsoft.com/office/officeart/2005/8/layout/orgChart1"/>
    <dgm:cxn modelId="{74B0E840-E1CB-4F90-9177-3E40CC1C4521}" type="presOf" srcId="{1F37913A-3C01-4E25-A9A4-7899194D24AB}" destId="{B5D7120B-9D3A-4664-8EFC-CD903E826FC7}" srcOrd="1" destOrd="0" presId="urn:microsoft.com/office/officeart/2005/8/layout/orgChart1"/>
    <dgm:cxn modelId="{10970646-A775-4BAA-B015-1DB18674A82F}" srcId="{0D1F44F6-6CFE-4410-BB83-F59951ECDFAC}" destId="{C0261685-0743-4F07-A92D-B11EBCB669C8}" srcOrd="1" destOrd="0" parTransId="{BA96063E-3040-4B14-9574-260DA8013E04}" sibTransId="{2056F99A-14DE-4073-BF34-2C5446A2970D}"/>
    <dgm:cxn modelId="{66B37619-A6E7-4CF8-864A-1C078A8FCE2A}" srcId="{6E9939BB-70E2-4354-836B-F3A0461FA6C2}" destId="{0EF61352-4222-4FB6-9ACB-F8D287053F68}" srcOrd="3" destOrd="0" parTransId="{3A193740-B238-4CCA-BF58-A2FF5F761889}" sibTransId="{5A4BAD6A-03E9-48F3-A177-ECB229C27989}"/>
    <dgm:cxn modelId="{FAFC6E86-5364-4711-92BB-B7740AC95941}" type="presOf" srcId="{FB6F49DE-4BCA-4C81-A609-26FB8050666C}" destId="{AC922B3E-C6FD-48C4-A166-720C0DD9C4B6}" srcOrd="0" destOrd="0" presId="urn:microsoft.com/office/officeart/2005/8/layout/orgChart1"/>
    <dgm:cxn modelId="{A6365882-2156-4D80-A728-D22F857F6377}" type="presOf" srcId="{662AF90C-479E-4BFB-8DCA-DFF91678180E}" destId="{1298CD89-ED24-4BE6-848B-BAA1D5583EAB}" srcOrd="0" destOrd="0" presId="urn:microsoft.com/office/officeart/2005/8/layout/orgChart1"/>
    <dgm:cxn modelId="{F9ECA8EA-5946-4469-B026-4F5AE60538F8}" type="presOf" srcId="{85DD0235-DB00-4F9C-BED4-0B9FFFE9717E}" destId="{95571834-592F-4DD3-9383-00A9B52AE7E3}" srcOrd="1" destOrd="0" presId="urn:microsoft.com/office/officeart/2005/8/layout/orgChart1"/>
    <dgm:cxn modelId="{AC8B9B18-B930-4B90-A921-BAB475DA0CBB}" srcId="{3E06A732-2417-4A60-8924-7C0AB098A99B}" destId="{85DD0235-DB00-4F9C-BED4-0B9FFFE9717E}" srcOrd="0" destOrd="0" parTransId="{954089B2-4335-4557-86E2-FF98F532A6B5}" sibTransId="{E3B84016-AB0F-4C83-BFED-123219A41EEE}"/>
    <dgm:cxn modelId="{CFD4431F-BE3F-4727-ABD3-B17B1BFD3993}" srcId="{0EF61352-4222-4FB6-9ACB-F8D287053F68}" destId="{CABB2CB7-0F52-49A0-B0E5-2A76CFB0869D}" srcOrd="0" destOrd="0" parTransId="{A20755F2-22A4-4E44-BB9F-D1505C490988}" sibTransId="{0AB9A22B-EE2F-4791-9BA9-6C1B6F093D89}"/>
    <dgm:cxn modelId="{90908331-FDB3-4C7D-9E39-2CD643F508A3}" srcId="{3E06A732-2417-4A60-8924-7C0AB098A99B}" destId="{6FBB734B-1CB1-4965-A1CB-34AB9D2810E9}" srcOrd="1" destOrd="0" parTransId="{735F7082-E9C4-4132-BDD3-11D55ADBAFDE}" sibTransId="{F48584C0-5C5A-4EA8-8E55-4E2709BC9363}"/>
    <dgm:cxn modelId="{F75E25DD-BE4A-41A4-8C00-30E63D05D30F}" type="presOf" srcId="{0D1F44F6-6CFE-4410-BB83-F59951ECDFAC}" destId="{90A876AD-B69B-4B8A-ADE1-9DBC7EE61680}" srcOrd="0" destOrd="0" presId="urn:microsoft.com/office/officeart/2005/8/layout/orgChart1"/>
    <dgm:cxn modelId="{DFD7032C-3AA4-4CF0-84CF-5B2947A3A252}" srcId="{6E9939BB-70E2-4354-836B-F3A0461FA6C2}" destId="{8B03CE6F-18AD-4DEC-82B9-8FA18569C6A0}" srcOrd="2" destOrd="0" parTransId="{FB6F49DE-4BCA-4C81-A609-26FB8050666C}" sibTransId="{A51620F3-D296-4EB5-A9A1-16BA9FA7D518}"/>
    <dgm:cxn modelId="{1660CE5C-346A-49BC-951F-8643985FC827}" type="presOf" srcId="{6E0EB325-98EB-4F01-A52B-34FEB3AE7F80}" destId="{59326C7D-1BCD-4753-BE0F-CF15926C31E5}" srcOrd="0" destOrd="0" presId="urn:microsoft.com/office/officeart/2005/8/layout/orgChart1"/>
    <dgm:cxn modelId="{F0EC4D7F-72A8-40EA-9DFC-A5BFD78A2D10}" srcId="{0D1F44F6-6CFE-4410-BB83-F59951ECDFAC}" destId="{1F37913A-3C01-4E25-A9A4-7899194D24AB}" srcOrd="0" destOrd="0" parTransId="{BD04C087-16F2-4926-B973-2F3D5BA46C23}" sibTransId="{97FE87DF-A9C7-4842-8163-4DB72B9F32F9}"/>
    <dgm:cxn modelId="{B8E24737-F971-48D5-BA28-82AB3840E36F}" type="presOf" srcId="{C0261685-0743-4F07-A92D-B11EBCB669C8}" destId="{0CC7972C-35D8-4978-AAB2-3C5F060E06B8}" srcOrd="0" destOrd="0" presId="urn:microsoft.com/office/officeart/2005/8/layout/orgChart1"/>
    <dgm:cxn modelId="{3EF28D56-E4F9-4E3C-A46E-07CA1EA37AB3}" type="presOf" srcId="{0EF61352-4222-4FB6-9ACB-F8D287053F68}" destId="{19979807-3D97-4D0C-8AB3-BB186E1E8F2D}" srcOrd="0" destOrd="0" presId="urn:microsoft.com/office/officeart/2005/8/layout/orgChart1"/>
    <dgm:cxn modelId="{8FF6AC4C-BFC2-4B1C-8DBC-58E928C36D7E}" type="presOf" srcId="{3A193740-B238-4CCA-BF58-A2FF5F761889}" destId="{65941700-9315-47AC-9B8D-3679D865874F}" srcOrd="0" destOrd="0" presId="urn:microsoft.com/office/officeart/2005/8/layout/orgChart1"/>
    <dgm:cxn modelId="{54DD9395-FC55-40C6-BC53-1193312A9385}" type="presOf" srcId="{16C4396B-D43D-4949-8AB0-4F6BC3F827F2}" destId="{864A73FB-F3F1-4979-B252-24C52D8A6661}" srcOrd="0" destOrd="0" presId="urn:microsoft.com/office/officeart/2005/8/layout/orgChart1"/>
    <dgm:cxn modelId="{010C1337-8487-4660-815E-E6EE89C4E7A4}" srcId="{6E9939BB-70E2-4354-836B-F3A0461FA6C2}" destId="{0D1F44F6-6CFE-4410-BB83-F59951ECDFAC}" srcOrd="0" destOrd="0" parTransId="{5D872042-70BF-4F31-A459-FA75C27A7707}" sibTransId="{91BA23BB-49CF-49EB-B124-3CA54FE7539F}"/>
    <dgm:cxn modelId="{2FCDF13E-E036-4AF9-9D3B-25C192A21ED2}" type="presOf" srcId="{4AB231C6-45E9-404B-9487-B3F7D293B7EF}" destId="{55D98AC1-6014-4798-8618-00CF38C6C7D2}" srcOrd="0" destOrd="0" presId="urn:microsoft.com/office/officeart/2005/8/layout/orgChart1"/>
    <dgm:cxn modelId="{C43E30BD-0488-481E-8E7B-B1FAF762FFB8}" type="presOf" srcId="{C0261685-0743-4F07-A92D-B11EBCB669C8}" destId="{AE2D8196-9959-4346-9550-46B04E5420E0}" srcOrd="1" destOrd="0" presId="urn:microsoft.com/office/officeart/2005/8/layout/orgChart1"/>
    <dgm:cxn modelId="{193F3E7B-9373-4B22-B9B5-898D7F2F7645}" type="presOf" srcId="{735F7082-E9C4-4132-BDD3-11D55ADBAFDE}" destId="{3CA40367-C0E3-48CA-A6F5-85A5B000E13A}" srcOrd="0" destOrd="0" presId="urn:microsoft.com/office/officeart/2005/8/layout/orgChart1"/>
    <dgm:cxn modelId="{B529954B-0F6E-4D02-8BFE-A9FC2F067F3F}" type="presOf" srcId="{5D872042-70BF-4F31-A459-FA75C27A7707}" destId="{E56690C1-5E97-4949-8C72-12A60BDB7884}" srcOrd="0" destOrd="0" presId="urn:microsoft.com/office/officeart/2005/8/layout/orgChart1"/>
    <dgm:cxn modelId="{CCF9A027-97B2-43C2-860E-89A391A23F6C}" type="presOf" srcId="{8B03CE6F-18AD-4DEC-82B9-8FA18569C6A0}" destId="{CFC9DCE0-7E0D-43D1-92C4-0421869AF645}" srcOrd="0" destOrd="0" presId="urn:microsoft.com/office/officeart/2005/8/layout/orgChart1"/>
    <dgm:cxn modelId="{8E8FB181-C3CE-4847-9984-5CCB4448B6FD}" type="presOf" srcId="{CABB2CB7-0F52-49A0-B0E5-2A76CFB0869D}" destId="{0C678760-FBC6-4039-B8A6-A19AA193E508}" srcOrd="0" destOrd="0" presId="urn:microsoft.com/office/officeart/2005/8/layout/orgChart1"/>
    <dgm:cxn modelId="{1594CCED-9550-48CF-9574-8D7723E17A84}" type="presOf" srcId="{BD04C087-16F2-4926-B973-2F3D5BA46C23}" destId="{7D5AD01F-CA79-48A6-8ED5-4FDFF844B6FB}" srcOrd="0" destOrd="0" presId="urn:microsoft.com/office/officeart/2005/8/layout/orgChart1"/>
    <dgm:cxn modelId="{BE08E936-1A6D-459A-815F-E42BAD85C770}" srcId="{8B03CE6F-18AD-4DEC-82B9-8FA18569C6A0}" destId="{16C4396B-D43D-4949-8AB0-4F6BC3F827F2}" srcOrd="0" destOrd="0" parTransId="{662AF90C-479E-4BFB-8DCA-DFF91678180E}" sibTransId="{05CDFDA9-52C4-4A80-B05A-80B74609058B}"/>
    <dgm:cxn modelId="{37255673-77FE-4DE8-B4F3-46F601EE3C37}" type="presOf" srcId="{8B03CE6F-18AD-4DEC-82B9-8FA18569C6A0}" destId="{C88AB59F-59DA-408D-92E1-6B476D02C40F}" srcOrd="1" destOrd="0" presId="urn:microsoft.com/office/officeart/2005/8/layout/orgChart1"/>
    <dgm:cxn modelId="{244312AE-25CD-494F-B9FC-BC5B736228AE}" type="presOf" srcId="{0EF61352-4222-4FB6-9ACB-F8D287053F68}" destId="{4703840F-A6DB-4A25-A2D5-FB0E12013841}" srcOrd="1" destOrd="0" presId="urn:microsoft.com/office/officeart/2005/8/layout/orgChart1"/>
    <dgm:cxn modelId="{772F73E5-080C-42AF-B941-59A38E3D4D1E}" type="presOf" srcId="{0D1F44F6-6CFE-4410-BB83-F59951ECDFAC}" destId="{E0FC84CA-3B2F-4DE1-BDE8-0CB88364E7E1}" srcOrd="1" destOrd="0" presId="urn:microsoft.com/office/officeart/2005/8/layout/orgChart1"/>
    <dgm:cxn modelId="{22D7B400-6A67-42D6-AFF9-8D0303685F4A}" type="presOf" srcId="{16C4396B-D43D-4949-8AB0-4F6BC3F827F2}" destId="{FB7639D4-FE30-4570-AF5D-CE29513AB737}" srcOrd="1" destOrd="0" presId="urn:microsoft.com/office/officeart/2005/8/layout/orgChart1"/>
    <dgm:cxn modelId="{09190AD8-2F60-46E0-A8CD-52F09448CC74}" srcId="{6E9939BB-70E2-4354-836B-F3A0461FA6C2}" destId="{3E06A732-2417-4A60-8924-7C0AB098A99B}" srcOrd="1" destOrd="0" parTransId="{6E0EB325-98EB-4F01-A52B-34FEB3AE7F80}" sibTransId="{CD1BC4FF-C822-4EF3-A0BA-1345189B0649}"/>
    <dgm:cxn modelId="{B13BE1B4-8B47-4B38-92B1-874AB9BDF96F}" srcId="{4AB231C6-45E9-404B-9487-B3F7D293B7EF}" destId="{6E9939BB-70E2-4354-836B-F3A0461FA6C2}" srcOrd="0" destOrd="0" parTransId="{E0877D24-2DB5-455E-A6F6-FD3438E34169}" sibTransId="{5553A59C-649F-439E-A384-5843BC854C5F}"/>
    <dgm:cxn modelId="{98A13DAC-A66A-4910-9E48-9A421AFAB7B4}" type="presOf" srcId="{6E9939BB-70E2-4354-836B-F3A0461FA6C2}" destId="{6C6CA488-4606-443E-9B74-FE2DAF36C15B}" srcOrd="0" destOrd="0" presId="urn:microsoft.com/office/officeart/2005/8/layout/orgChart1"/>
    <dgm:cxn modelId="{7BE8634F-EAD6-4DF7-A895-C8073A74B4A5}" type="presOf" srcId="{3E06A732-2417-4A60-8924-7C0AB098A99B}" destId="{A23BBD68-04A7-491E-96EE-C5105F241C7C}" srcOrd="0" destOrd="0" presId="urn:microsoft.com/office/officeart/2005/8/layout/orgChart1"/>
    <dgm:cxn modelId="{F039CB02-0FE7-4159-AF53-3A117736B264}" type="presParOf" srcId="{55D98AC1-6014-4798-8618-00CF38C6C7D2}" destId="{FF484F93-4025-4C8A-BFDC-15F3D73F41FF}" srcOrd="0" destOrd="0" presId="urn:microsoft.com/office/officeart/2005/8/layout/orgChart1"/>
    <dgm:cxn modelId="{B9A8630F-40B2-42F4-807D-69CBAB071109}" type="presParOf" srcId="{FF484F93-4025-4C8A-BFDC-15F3D73F41FF}" destId="{63E172B0-8AAE-4FA0-9EA0-E774FD5EAE13}" srcOrd="0" destOrd="0" presId="urn:microsoft.com/office/officeart/2005/8/layout/orgChart1"/>
    <dgm:cxn modelId="{F1824B7D-D2EB-4A1A-B6E4-D1CAC1915183}" type="presParOf" srcId="{63E172B0-8AAE-4FA0-9EA0-E774FD5EAE13}" destId="{6C6CA488-4606-443E-9B74-FE2DAF36C15B}" srcOrd="0" destOrd="0" presId="urn:microsoft.com/office/officeart/2005/8/layout/orgChart1"/>
    <dgm:cxn modelId="{3B82FE84-8C77-4F4A-9D7C-C05547C7F2C8}" type="presParOf" srcId="{63E172B0-8AAE-4FA0-9EA0-E774FD5EAE13}" destId="{8B26B433-636C-4E14-8050-A26704C257D0}" srcOrd="1" destOrd="0" presId="urn:microsoft.com/office/officeart/2005/8/layout/orgChart1"/>
    <dgm:cxn modelId="{F77829CB-C532-40E5-8E7F-0BA036A97CB9}" type="presParOf" srcId="{FF484F93-4025-4C8A-BFDC-15F3D73F41FF}" destId="{BC7C9F1F-29D4-4E1C-966A-28119243BA7A}" srcOrd="1" destOrd="0" presId="urn:microsoft.com/office/officeart/2005/8/layout/orgChart1"/>
    <dgm:cxn modelId="{93213CE2-1F64-48C7-AAB7-B11B61DD3314}" type="presParOf" srcId="{BC7C9F1F-29D4-4E1C-966A-28119243BA7A}" destId="{E56690C1-5E97-4949-8C72-12A60BDB7884}" srcOrd="0" destOrd="0" presId="urn:microsoft.com/office/officeart/2005/8/layout/orgChart1"/>
    <dgm:cxn modelId="{28B63D78-FB0E-4A90-A75F-AD67B150FBBC}" type="presParOf" srcId="{BC7C9F1F-29D4-4E1C-966A-28119243BA7A}" destId="{EFE43D60-796F-4A15-9F34-93CD155E4E9F}" srcOrd="1" destOrd="0" presId="urn:microsoft.com/office/officeart/2005/8/layout/orgChart1"/>
    <dgm:cxn modelId="{156252FE-886A-4D39-90EB-A0743A0B7E29}" type="presParOf" srcId="{EFE43D60-796F-4A15-9F34-93CD155E4E9F}" destId="{08A31381-C6B5-4254-95A8-B8784F140605}" srcOrd="0" destOrd="0" presId="urn:microsoft.com/office/officeart/2005/8/layout/orgChart1"/>
    <dgm:cxn modelId="{5A6D3B41-6A7E-4878-88A2-5C40495F4EBC}" type="presParOf" srcId="{08A31381-C6B5-4254-95A8-B8784F140605}" destId="{90A876AD-B69B-4B8A-ADE1-9DBC7EE61680}" srcOrd="0" destOrd="0" presId="urn:microsoft.com/office/officeart/2005/8/layout/orgChart1"/>
    <dgm:cxn modelId="{74278FE0-67DC-4898-8124-31F610D6CBC2}" type="presParOf" srcId="{08A31381-C6B5-4254-95A8-B8784F140605}" destId="{E0FC84CA-3B2F-4DE1-BDE8-0CB88364E7E1}" srcOrd="1" destOrd="0" presId="urn:microsoft.com/office/officeart/2005/8/layout/orgChart1"/>
    <dgm:cxn modelId="{6B36B0C0-3DDB-4CDB-84D5-F7DE7EDCD106}" type="presParOf" srcId="{EFE43D60-796F-4A15-9F34-93CD155E4E9F}" destId="{2D7F6040-623A-40DA-93D9-EDF5C469E2D1}" srcOrd="1" destOrd="0" presId="urn:microsoft.com/office/officeart/2005/8/layout/orgChart1"/>
    <dgm:cxn modelId="{3732E3B1-88B4-40DA-AEC0-07D59BA85396}" type="presParOf" srcId="{2D7F6040-623A-40DA-93D9-EDF5C469E2D1}" destId="{7D5AD01F-CA79-48A6-8ED5-4FDFF844B6FB}" srcOrd="0" destOrd="0" presId="urn:microsoft.com/office/officeart/2005/8/layout/orgChart1"/>
    <dgm:cxn modelId="{434366DB-5FFB-4939-8C34-500C42724DB8}" type="presParOf" srcId="{2D7F6040-623A-40DA-93D9-EDF5C469E2D1}" destId="{E035152C-F10B-4F50-9603-4A7FAD0B5672}" srcOrd="1" destOrd="0" presId="urn:microsoft.com/office/officeart/2005/8/layout/orgChart1"/>
    <dgm:cxn modelId="{E72D6A05-E607-4599-A035-16BD66377CD1}" type="presParOf" srcId="{E035152C-F10B-4F50-9603-4A7FAD0B5672}" destId="{B58C79E5-40F1-432D-BA6E-940395A8CA4D}" srcOrd="0" destOrd="0" presId="urn:microsoft.com/office/officeart/2005/8/layout/orgChart1"/>
    <dgm:cxn modelId="{371BF9B3-AB2B-4EC0-8203-A45C64F2857C}" type="presParOf" srcId="{B58C79E5-40F1-432D-BA6E-940395A8CA4D}" destId="{092CF324-5197-4297-996B-46B22EB4B0F9}" srcOrd="0" destOrd="0" presId="urn:microsoft.com/office/officeart/2005/8/layout/orgChart1"/>
    <dgm:cxn modelId="{563F65A6-079E-4425-887C-E05FE2BD93C2}" type="presParOf" srcId="{B58C79E5-40F1-432D-BA6E-940395A8CA4D}" destId="{B5D7120B-9D3A-4664-8EFC-CD903E826FC7}" srcOrd="1" destOrd="0" presId="urn:microsoft.com/office/officeart/2005/8/layout/orgChart1"/>
    <dgm:cxn modelId="{E5945A85-67AA-4FB0-8BB1-855046E2A02D}" type="presParOf" srcId="{E035152C-F10B-4F50-9603-4A7FAD0B5672}" destId="{11ACCD76-D619-462E-B6C4-8371638D57DD}" srcOrd="1" destOrd="0" presId="urn:microsoft.com/office/officeart/2005/8/layout/orgChart1"/>
    <dgm:cxn modelId="{AC198653-133F-4636-A072-49B718EC975E}" type="presParOf" srcId="{E035152C-F10B-4F50-9603-4A7FAD0B5672}" destId="{B83056F6-93DC-49FE-A330-6B98072798A4}" srcOrd="2" destOrd="0" presId="urn:microsoft.com/office/officeart/2005/8/layout/orgChart1"/>
    <dgm:cxn modelId="{9F2A542E-963E-4828-B6B4-29349559546A}" type="presParOf" srcId="{2D7F6040-623A-40DA-93D9-EDF5C469E2D1}" destId="{F9D8DE64-90A3-4781-8C3C-F14E96E5AF85}" srcOrd="2" destOrd="0" presId="urn:microsoft.com/office/officeart/2005/8/layout/orgChart1"/>
    <dgm:cxn modelId="{535B2787-D6D7-491F-BEAC-DA4BF3E8F0A6}" type="presParOf" srcId="{2D7F6040-623A-40DA-93D9-EDF5C469E2D1}" destId="{DCDD4759-A6A8-414A-9716-51E05E7402C3}" srcOrd="3" destOrd="0" presId="urn:microsoft.com/office/officeart/2005/8/layout/orgChart1"/>
    <dgm:cxn modelId="{302510F2-4CB2-4E6F-A950-C4FE840290AE}" type="presParOf" srcId="{DCDD4759-A6A8-414A-9716-51E05E7402C3}" destId="{09D0B14D-C6CF-40A3-8538-7114DC83BE45}" srcOrd="0" destOrd="0" presId="urn:microsoft.com/office/officeart/2005/8/layout/orgChart1"/>
    <dgm:cxn modelId="{BA560D6E-C467-4190-BB3B-95A4460E73E0}" type="presParOf" srcId="{09D0B14D-C6CF-40A3-8538-7114DC83BE45}" destId="{0CC7972C-35D8-4978-AAB2-3C5F060E06B8}" srcOrd="0" destOrd="0" presId="urn:microsoft.com/office/officeart/2005/8/layout/orgChart1"/>
    <dgm:cxn modelId="{A3B84621-6ED8-4B28-BB39-03D3B3B514B7}" type="presParOf" srcId="{09D0B14D-C6CF-40A3-8538-7114DC83BE45}" destId="{AE2D8196-9959-4346-9550-46B04E5420E0}" srcOrd="1" destOrd="0" presId="urn:microsoft.com/office/officeart/2005/8/layout/orgChart1"/>
    <dgm:cxn modelId="{98E42530-0041-430A-9ABB-A684BE15FD2E}" type="presParOf" srcId="{DCDD4759-A6A8-414A-9716-51E05E7402C3}" destId="{9842FA47-D3F4-431F-A017-625A7AB2DB82}" srcOrd="1" destOrd="0" presId="urn:microsoft.com/office/officeart/2005/8/layout/orgChart1"/>
    <dgm:cxn modelId="{AF720DA6-6E0F-4854-9464-20E5FC1FCE33}" type="presParOf" srcId="{DCDD4759-A6A8-414A-9716-51E05E7402C3}" destId="{CB404596-9E6F-41AF-8F72-BCA1BFB6FDD2}" srcOrd="2" destOrd="0" presId="urn:microsoft.com/office/officeart/2005/8/layout/orgChart1"/>
    <dgm:cxn modelId="{893BB793-9C02-4E07-944A-82EA683782F6}" type="presParOf" srcId="{EFE43D60-796F-4A15-9F34-93CD155E4E9F}" destId="{5C9CB9F4-B9A8-4ABA-A435-CEAB4D88C46B}" srcOrd="2" destOrd="0" presId="urn:microsoft.com/office/officeart/2005/8/layout/orgChart1"/>
    <dgm:cxn modelId="{782C9FFF-86C1-47B1-94BA-A79C21A0D182}" type="presParOf" srcId="{BC7C9F1F-29D4-4E1C-966A-28119243BA7A}" destId="{59326C7D-1BCD-4753-BE0F-CF15926C31E5}" srcOrd="2" destOrd="0" presId="urn:microsoft.com/office/officeart/2005/8/layout/orgChart1"/>
    <dgm:cxn modelId="{8DEC9CF3-DD2E-493F-B869-9497E92C24C4}" type="presParOf" srcId="{BC7C9F1F-29D4-4E1C-966A-28119243BA7A}" destId="{0AC84A9C-44B4-4FE8-908F-62516111C462}" srcOrd="3" destOrd="0" presId="urn:microsoft.com/office/officeart/2005/8/layout/orgChart1"/>
    <dgm:cxn modelId="{F1AC19F0-2B5D-4826-9B73-2C2E23C47F95}" type="presParOf" srcId="{0AC84A9C-44B4-4FE8-908F-62516111C462}" destId="{4F8CB873-4838-415E-9A9B-14B0D4166B16}" srcOrd="0" destOrd="0" presId="urn:microsoft.com/office/officeart/2005/8/layout/orgChart1"/>
    <dgm:cxn modelId="{9198623C-676B-462E-8C6E-841982CF0E29}" type="presParOf" srcId="{4F8CB873-4838-415E-9A9B-14B0D4166B16}" destId="{A23BBD68-04A7-491E-96EE-C5105F241C7C}" srcOrd="0" destOrd="0" presId="urn:microsoft.com/office/officeart/2005/8/layout/orgChart1"/>
    <dgm:cxn modelId="{75219E2A-25D6-45CE-8A0D-54985FA68AD9}" type="presParOf" srcId="{4F8CB873-4838-415E-9A9B-14B0D4166B16}" destId="{B6A9E64A-95B4-42EF-95D7-9F0E28EC021B}" srcOrd="1" destOrd="0" presId="urn:microsoft.com/office/officeart/2005/8/layout/orgChart1"/>
    <dgm:cxn modelId="{40123326-186F-46F1-B517-819CC1197A84}" type="presParOf" srcId="{0AC84A9C-44B4-4FE8-908F-62516111C462}" destId="{7E704B77-BADF-490C-9F41-36C3D99B4C4D}" srcOrd="1" destOrd="0" presId="urn:microsoft.com/office/officeart/2005/8/layout/orgChart1"/>
    <dgm:cxn modelId="{C417C93C-EF94-4052-A4F7-D7CA3D8E0F03}" type="presParOf" srcId="{7E704B77-BADF-490C-9F41-36C3D99B4C4D}" destId="{00A50B4A-653B-4F54-94B5-E8BC269F2FFC}" srcOrd="0" destOrd="0" presId="urn:microsoft.com/office/officeart/2005/8/layout/orgChart1"/>
    <dgm:cxn modelId="{D5FBC72E-5205-487F-9D5D-8FF4E8784CDD}" type="presParOf" srcId="{7E704B77-BADF-490C-9F41-36C3D99B4C4D}" destId="{97552400-4BA4-46AF-A3A3-55BC96A30378}" srcOrd="1" destOrd="0" presId="urn:microsoft.com/office/officeart/2005/8/layout/orgChart1"/>
    <dgm:cxn modelId="{DFC77AA0-2F09-4BB3-8CBB-1318ABD6A2B7}" type="presParOf" srcId="{97552400-4BA4-46AF-A3A3-55BC96A30378}" destId="{9F6B5564-49E9-4232-9F31-DFF9FA9E8809}" srcOrd="0" destOrd="0" presId="urn:microsoft.com/office/officeart/2005/8/layout/orgChart1"/>
    <dgm:cxn modelId="{EAC17AD8-FFE2-4790-9A8A-7525657B2D81}" type="presParOf" srcId="{9F6B5564-49E9-4232-9F31-DFF9FA9E8809}" destId="{1B8B4F5E-6F45-48CD-BB30-43B088274D39}" srcOrd="0" destOrd="0" presId="urn:microsoft.com/office/officeart/2005/8/layout/orgChart1"/>
    <dgm:cxn modelId="{7EBB70D1-6C74-48B4-813D-627B072CF9FF}" type="presParOf" srcId="{9F6B5564-49E9-4232-9F31-DFF9FA9E8809}" destId="{95571834-592F-4DD3-9383-00A9B52AE7E3}" srcOrd="1" destOrd="0" presId="urn:microsoft.com/office/officeart/2005/8/layout/orgChart1"/>
    <dgm:cxn modelId="{0F16C949-F1DC-489F-9EB5-281ABF79879D}" type="presParOf" srcId="{97552400-4BA4-46AF-A3A3-55BC96A30378}" destId="{BCA0D019-D100-4BA8-9CD2-10D5D72ACC4E}" srcOrd="1" destOrd="0" presId="urn:microsoft.com/office/officeart/2005/8/layout/orgChart1"/>
    <dgm:cxn modelId="{2F78962A-F734-4B28-9BDA-C25F4E1766B8}" type="presParOf" srcId="{97552400-4BA4-46AF-A3A3-55BC96A30378}" destId="{2AF5DAFA-413C-4FF0-B980-8E1285A0B125}" srcOrd="2" destOrd="0" presId="urn:microsoft.com/office/officeart/2005/8/layout/orgChart1"/>
    <dgm:cxn modelId="{3C1CDA44-3BB3-4B51-A3FD-7C38F71A8E12}" type="presParOf" srcId="{7E704B77-BADF-490C-9F41-36C3D99B4C4D}" destId="{3CA40367-C0E3-48CA-A6F5-85A5B000E13A}" srcOrd="2" destOrd="0" presId="urn:microsoft.com/office/officeart/2005/8/layout/orgChart1"/>
    <dgm:cxn modelId="{E6ABFB4B-C5B3-4E1A-B090-BB3BC681B11B}" type="presParOf" srcId="{7E704B77-BADF-490C-9F41-36C3D99B4C4D}" destId="{C1EC939C-8A1E-45EB-A719-6B14894ABC97}" srcOrd="3" destOrd="0" presId="urn:microsoft.com/office/officeart/2005/8/layout/orgChart1"/>
    <dgm:cxn modelId="{BB617DE7-9B6D-4160-991F-8E36E72A585F}" type="presParOf" srcId="{C1EC939C-8A1E-45EB-A719-6B14894ABC97}" destId="{B818EA97-64AF-4E82-B623-34A251EFCC6C}" srcOrd="0" destOrd="0" presId="urn:microsoft.com/office/officeart/2005/8/layout/orgChart1"/>
    <dgm:cxn modelId="{66AA254E-C27D-4988-9231-E939A8B988FB}" type="presParOf" srcId="{B818EA97-64AF-4E82-B623-34A251EFCC6C}" destId="{99871CEE-CCDE-45B9-98F0-211E75207690}" srcOrd="0" destOrd="0" presId="urn:microsoft.com/office/officeart/2005/8/layout/orgChart1"/>
    <dgm:cxn modelId="{C441884E-8D02-4AB6-BC12-E3B999425A93}" type="presParOf" srcId="{B818EA97-64AF-4E82-B623-34A251EFCC6C}" destId="{5B1CA0B7-C7CB-4511-9A4A-741EB2215719}" srcOrd="1" destOrd="0" presId="urn:microsoft.com/office/officeart/2005/8/layout/orgChart1"/>
    <dgm:cxn modelId="{D28AF39A-C9C2-47A8-BE3C-85FF3DF68E27}" type="presParOf" srcId="{C1EC939C-8A1E-45EB-A719-6B14894ABC97}" destId="{F73C0B46-B2DC-4E03-903B-343B65B473B1}" srcOrd="1" destOrd="0" presId="urn:microsoft.com/office/officeart/2005/8/layout/orgChart1"/>
    <dgm:cxn modelId="{76DD105E-5ACF-4E38-9EF2-1179A1308E4B}" type="presParOf" srcId="{C1EC939C-8A1E-45EB-A719-6B14894ABC97}" destId="{FBF92C5D-6B81-4245-A8FA-1AD28D0AA20D}" srcOrd="2" destOrd="0" presId="urn:microsoft.com/office/officeart/2005/8/layout/orgChart1"/>
    <dgm:cxn modelId="{4E4BC70C-1101-4F1C-A09B-6D25B895B33F}" type="presParOf" srcId="{0AC84A9C-44B4-4FE8-908F-62516111C462}" destId="{0C1C8E97-D7CA-4EE9-94DD-A65046F8B6E5}" srcOrd="2" destOrd="0" presId="urn:microsoft.com/office/officeart/2005/8/layout/orgChart1"/>
    <dgm:cxn modelId="{FE5A1C9D-139D-4D4E-BADE-DBD21C82F16F}" type="presParOf" srcId="{BC7C9F1F-29D4-4E1C-966A-28119243BA7A}" destId="{AC922B3E-C6FD-48C4-A166-720C0DD9C4B6}" srcOrd="4" destOrd="0" presId="urn:microsoft.com/office/officeart/2005/8/layout/orgChart1"/>
    <dgm:cxn modelId="{D52B8EFF-F9B9-440A-B659-B798BD2336D5}" type="presParOf" srcId="{BC7C9F1F-29D4-4E1C-966A-28119243BA7A}" destId="{125351F0-478B-4C51-93AC-15EFB5350CAA}" srcOrd="5" destOrd="0" presId="urn:microsoft.com/office/officeart/2005/8/layout/orgChart1"/>
    <dgm:cxn modelId="{DD10E0BE-4E55-4879-BBC9-7461D5C6EDCC}" type="presParOf" srcId="{125351F0-478B-4C51-93AC-15EFB5350CAA}" destId="{C542C672-7697-416C-BE47-4DA0951F4AF1}" srcOrd="0" destOrd="0" presId="urn:microsoft.com/office/officeart/2005/8/layout/orgChart1"/>
    <dgm:cxn modelId="{D7019DE4-29F1-4E4D-AE88-EEB5FFB7B849}" type="presParOf" srcId="{C542C672-7697-416C-BE47-4DA0951F4AF1}" destId="{CFC9DCE0-7E0D-43D1-92C4-0421869AF645}" srcOrd="0" destOrd="0" presId="urn:microsoft.com/office/officeart/2005/8/layout/orgChart1"/>
    <dgm:cxn modelId="{7EEFADAB-D58F-4474-BB21-B35BBAB6BD00}" type="presParOf" srcId="{C542C672-7697-416C-BE47-4DA0951F4AF1}" destId="{C88AB59F-59DA-408D-92E1-6B476D02C40F}" srcOrd="1" destOrd="0" presId="urn:microsoft.com/office/officeart/2005/8/layout/orgChart1"/>
    <dgm:cxn modelId="{E345A5B8-146E-4702-B3A9-285E63AE4AFC}" type="presParOf" srcId="{125351F0-478B-4C51-93AC-15EFB5350CAA}" destId="{1F7A5313-6A3E-41A4-AD5C-31E3C48ED115}" srcOrd="1" destOrd="0" presId="urn:microsoft.com/office/officeart/2005/8/layout/orgChart1"/>
    <dgm:cxn modelId="{D2215046-4081-4FB9-9B62-A2AFBD9B13D2}" type="presParOf" srcId="{1F7A5313-6A3E-41A4-AD5C-31E3C48ED115}" destId="{1298CD89-ED24-4BE6-848B-BAA1D5583EAB}" srcOrd="0" destOrd="0" presId="urn:microsoft.com/office/officeart/2005/8/layout/orgChart1"/>
    <dgm:cxn modelId="{D5B26604-1B0C-47A6-A4FF-AAA6731BCF33}" type="presParOf" srcId="{1F7A5313-6A3E-41A4-AD5C-31E3C48ED115}" destId="{ED47904B-80C0-4166-95C6-78BD6ABBAEF3}" srcOrd="1" destOrd="0" presId="urn:microsoft.com/office/officeart/2005/8/layout/orgChart1"/>
    <dgm:cxn modelId="{A56B6D93-1570-45D4-9218-15FE56AEBB14}" type="presParOf" srcId="{ED47904B-80C0-4166-95C6-78BD6ABBAEF3}" destId="{4720DC94-9BB0-4213-A908-0C7B797B8E46}" srcOrd="0" destOrd="0" presId="urn:microsoft.com/office/officeart/2005/8/layout/orgChart1"/>
    <dgm:cxn modelId="{610BB53D-1A4F-4528-A131-037E66825415}" type="presParOf" srcId="{4720DC94-9BB0-4213-A908-0C7B797B8E46}" destId="{864A73FB-F3F1-4979-B252-24C52D8A6661}" srcOrd="0" destOrd="0" presId="urn:microsoft.com/office/officeart/2005/8/layout/orgChart1"/>
    <dgm:cxn modelId="{1BEF158D-2002-4072-A62A-8B181F20A61B}" type="presParOf" srcId="{4720DC94-9BB0-4213-A908-0C7B797B8E46}" destId="{FB7639D4-FE30-4570-AF5D-CE29513AB737}" srcOrd="1" destOrd="0" presId="urn:microsoft.com/office/officeart/2005/8/layout/orgChart1"/>
    <dgm:cxn modelId="{68F908E0-D3A0-4595-BAB6-D6D509AEB554}" type="presParOf" srcId="{ED47904B-80C0-4166-95C6-78BD6ABBAEF3}" destId="{6F75EC3B-808A-4A6E-B724-BA8261741819}" srcOrd="1" destOrd="0" presId="urn:microsoft.com/office/officeart/2005/8/layout/orgChart1"/>
    <dgm:cxn modelId="{F4C4E198-262C-49AE-8092-0959BB463D0C}" type="presParOf" srcId="{ED47904B-80C0-4166-95C6-78BD6ABBAEF3}" destId="{353C9058-9951-48C0-BB39-D1F8D2F4E3BF}" srcOrd="2" destOrd="0" presId="urn:microsoft.com/office/officeart/2005/8/layout/orgChart1"/>
    <dgm:cxn modelId="{3D8723A1-F715-43D4-B057-1EB4199C4F9E}" type="presParOf" srcId="{125351F0-478B-4C51-93AC-15EFB5350CAA}" destId="{2E5CBA1B-A3D5-498D-9379-364A3A8032AC}" srcOrd="2" destOrd="0" presId="urn:microsoft.com/office/officeart/2005/8/layout/orgChart1"/>
    <dgm:cxn modelId="{C03A2E5D-2950-477B-8B4F-0551059611C0}" type="presParOf" srcId="{BC7C9F1F-29D4-4E1C-966A-28119243BA7A}" destId="{65941700-9315-47AC-9B8D-3679D865874F}" srcOrd="6" destOrd="0" presId="urn:microsoft.com/office/officeart/2005/8/layout/orgChart1"/>
    <dgm:cxn modelId="{B3BF60C1-DCB4-4303-A766-31298D544B40}" type="presParOf" srcId="{BC7C9F1F-29D4-4E1C-966A-28119243BA7A}" destId="{1CE4A114-F97D-4DA8-AC81-63B77AA28CA6}" srcOrd="7" destOrd="0" presId="urn:microsoft.com/office/officeart/2005/8/layout/orgChart1"/>
    <dgm:cxn modelId="{0174EB3E-6963-4673-9E20-89A87AFDA32F}" type="presParOf" srcId="{1CE4A114-F97D-4DA8-AC81-63B77AA28CA6}" destId="{189B082B-585A-4DD0-8431-E5DA144D2551}" srcOrd="0" destOrd="0" presId="urn:microsoft.com/office/officeart/2005/8/layout/orgChart1"/>
    <dgm:cxn modelId="{D868E5DC-271F-4563-90FF-94198D2639E8}" type="presParOf" srcId="{189B082B-585A-4DD0-8431-E5DA144D2551}" destId="{19979807-3D97-4D0C-8AB3-BB186E1E8F2D}" srcOrd="0" destOrd="0" presId="urn:microsoft.com/office/officeart/2005/8/layout/orgChart1"/>
    <dgm:cxn modelId="{EDD12EB3-8F9A-4925-916E-3330275EDE3E}" type="presParOf" srcId="{189B082B-585A-4DD0-8431-E5DA144D2551}" destId="{4703840F-A6DB-4A25-A2D5-FB0E12013841}" srcOrd="1" destOrd="0" presId="urn:microsoft.com/office/officeart/2005/8/layout/orgChart1"/>
    <dgm:cxn modelId="{B643E4FF-C60F-45D9-92F1-B21C24E0A2FC}" type="presParOf" srcId="{1CE4A114-F97D-4DA8-AC81-63B77AA28CA6}" destId="{309A194A-0E55-41CF-9E34-8782A6BB8FC3}" srcOrd="1" destOrd="0" presId="urn:microsoft.com/office/officeart/2005/8/layout/orgChart1"/>
    <dgm:cxn modelId="{ACAB370F-0211-44A6-B7CE-BD75B05EFBC4}" type="presParOf" srcId="{309A194A-0E55-41CF-9E34-8782A6BB8FC3}" destId="{8CB423A2-7C41-4635-AA46-89AF4BF81252}" srcOrd="0" destOrd="0" presId="urn:microsoft.com/office/officeart/2005/8/layout/orgChart1"/>
    <dgm:cxn modelId="{A8DCB548-71C5-4051-8D67-4FBFD0AF3356}" type="presParOf" srcId="{309A194A-0E55-41CF-9E34-8782A6BB8FC3}" destId="{0DFF6433-229F-460F-A8B2-E9DA2DD6C98D}" srcOrd="1" destOrd="0" presId="urn:microsoft.com/office/officeart/2005/8/layout/orgChart1"/>
    <dgm:cxn modelId="{D9BB01F5-7AAC-4F2E-BE70-13CFC6EF38DB}" type="presParOf" srcId="{0DFF6433-229F-460F-A8B2-E9DA2DD6C98D}" destId="{954DFD9D-0EBE-4475-BAC6-18E5BC997207}" srcOrd="0" destOrd="0" presId="urn:microsoft.com/office/officeart/2005/8/layout/orgChart1"/>
    <dgm:cxn modelId="{E50DB5A0-DAA0-47F7-874B-0DA0F5A7AE03}" type="presParOf" srcId="{954DFD9D-0EBE-4475-BAC6-18E5BC997207}" destId="{0C678760-FBC6-4039-B8A6-A19AA193E508}" srcOrd="0" destOrd="0" presId="urn:microsoft.com/office/officeart/2005/8/layout/orgChart1"/>
    <dgm:cxn modelId="{41EF7EDA-FCA4-42CC-9F96-6B1C6B7F268C}" type="presParOf" srcId="{954DFD9D-0EBE-4475-BAC6-18E5BC997207}" destId="{52FD27D1-E6AE-496F-955E-2E92FDB32295}" srcOrd="1" destOrd="0" presId="urn:microsoft.com/office/officeart/2005/8/layout/orgChart1"/>
    <dgm:cxn modelId="{7B25A2B3-14FA-473A-BFF4-45753393682E}" type="presParOf" srcId="{0DFF6433-229F-460F-A8B2-E9DA2DD6C98D}" destId="{41C16EE3-FC65-4418-8CB8-3694077B2B41}" srcOrd="1" destOrd="0" presId="urn:microsoft.com/office/officeart/2005/8/layout/orgChart1"/>
    <dgm:cxn modelId="{EF56192A-83A8-432C-AE6D-4A51A85DC4A1}" type="presParOf" srcId="{0DFF6433-229F-460F-A8B2-E9DA2DD6C98D}" destId="{7205D6C7-67A4-4FB3-9705-6D8966AB2BD7}" srcOrd="2" destOrd="0" presId="urn:microsoft.com/office/officeart/2005/8/layout/orgChart1"/>
    <dgm:cxn modelId="{CDD7B47D-9660-49EC-84FB-19A909DE5045}" type="presParOf" srcId="{1CE4A114-F97D-4DA8-AC81-63B77AA28CA6}" destId="{949D8852-DC90-4D8B-8E84-4F17296B4E02}" srcOrd="2" destOrd="0" presId="urn:microsoft.com/office/officeart/2005/8/layout/orgChart1"/>
    <dgm:cxn modelId="{F8312868-F4B4-4B87-8D79-C15195F9252D}" type="presParOf" srcId="{FF484F93-4025-4C8A-BFDC-15F3D73F41FF}" destId="{BBEE2FD1-6E20-4564-B259-258F3B82BD7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F6DEB-42E2-4011-B14D-93F8646D0EF7}">
      <dsp:nvSpPr>
        <dsp:cNvPr id="0" name=""/>
        <dsp:cNvSpPr/>
      </dsp:nvSpPr>
      <dsp:spPr>
        <a:xfrm>
          <a:off x="-52703" y="0"/>
          <a:ext cx="795982" cy="796786"/>
        </a:xfrm>
        <a:prstGeom prst="upArrow">
          <a:avLst/>
        </a:prstGeom>
        <a:solidFill>
          <a:schemeClr val="tx1">
            <a:lumMod val="6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B469D9-AD0C-4905-8A8E-8DF21FA6A35A}">
      <dsp:nvSpPr>
        <dsp:cNvPr id="0" name=""/>
        <dsp:cNvSpPr/>
      </dsp:nvSpPr>
      <dsp:spPr>
        <a:xfrm>
          <a:off x="734490" y="0"/>
          <a:ext cx="1416094" cy="79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0" rIns="92456" bIns="92456" numCol="1" spcCol="1270" anchor="ctr" anchorCtr="0">
          <a:noAutofit/>
        </a:bodyPr>
        <a:lstStyle/>
        <a:p>
          <a:pPr lvl="0" algn="l" defTabSz="577850">
            <a:lnSpc>
              <a:spcPct val="90000"/>
            </a:lnSpc>
            <a:spcBef>
              <a:spcPct val="0"/>
            </a:spcBef>
            <a:spcAft>
              <a:spcPct val="35000"/>
            </a:spcAft>
          </a:pPr>
          <a:r>
            <a:rPr lang="en-GB" sz="1300" kern="1200" dirty="0" smtClean="0"/>
            <a:t>AR Drone </a:t>
          </a:r>
        </a:p>
        <a:p>
          <a:pPr lvl="0" algn="l" defTabSz="577850">
            <a:lnSpc>
              <a:spcPct val="90000"/>
            </a:lnSpc>
            <a:spcBef>
              <a:spcPct val="0"/>
            </a:spcBef>
            <a:spcAft>
              <a:spcPct val="35000"/>
            </a:spcAft>
          </a:pPr>
          <a:r>
            <a:rPr lang="en-GB" sz="1300" kern="1200" dirty="0" smtClean="0"/>
            <a:t>Cost - £250 </a:t>
          </a:r>
          <a:endParaRPr lang="en-GB" sz="1300" kern="1200" dirty="0"/>
        </a:p>
      </dsp:txBody>
      <dsp:txXfrm>
        <a:off x="734490" y="0"/>
        <a:ext cx="1416094" cy="796786"/>
      </dsp:txXfrm>
    </dsp:sp>
    <dsp:sp modelId="{C3DE0F73-475D-49F7-80D9-593B855FB863}">
      <dsp:nvSpPr>
        <dsp:cNvPr id="0" name=""/>
        <dsp:cNvSpPr/>
      </dsp:nvSpPr>
      <dsp:spPr>
        <a:xfrm>
          <a:off x="186091" y="863185"/>
          <a:ext cx="795982" cy="796786"/>
        </a:xfrm>
        <a:prstGeom prst="downArrow">
          <a:avLst/>
        </a:prstGeom>
        <a:solidFill>
          <a:srgbClr val="FF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6A93AB-09BC-43D2-A2D2-428EB8FBBD6C}">
      <dsp:nvSpPr>
        <dsp:cNvPr id="0" name=""/>
        <dsp:cNvSpPr/>
      </dsp:nvSpPr>
      <dsp:spPr>
        <a:xfrm>
          <a:off x="897892" y="863185"/>
          <a:ext cx="1566879" cy="79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0" rIns="92456" bIns="92456" numCol="1" spcCol="1270" anchor="ctr" anchorCtr="0">
          <a:noAutofit/>
        </a:bodyPr>
        <a:lstStyle/>
        <a:p>
          <a:pPr lvl="0" algn="l" defTabSz="577850">
            <a:lnSpc>
              <a:spcPct val="90000"/>
            </a:lnSpc>
            <a:spcBef>
              <a:spcPct val="0"/>
            </a:spcBef>
            <a:spcAft>
              <a:spcPct val="35000"/>
            </a:spcAft>
          </a:pPr>
          <a:r>
            <a:rPr lang="en-GB" sz="1300" kern="1200" dirty="0" smtClean="0"/>
            <a:t>Predator</a:t>
          </a:r>
        </a:p>
        <a:p>
          <a:pPr lvl="0" algn="l" defTabSz="577850">
            <a:lnSpc>
              <a:spcPct val="90000"/>
            </a:lnSpc>
            <a:spcBef>
              <a:spcPct val="0"/>
            </a:spcBef>
            <a:spcAft>
              <a:spcPct val="35000"/>
            </a:spcAft>
          </a:pPr>
          <a:r>
            <a:rPr lang="en-GB" sz="1300" kern="1200" dirty="0" smtClean="0"/>
            <a:t>Cost - £3-6 Million (approx.)</a:t>
          </a:r>
          <a:endParaRPr lang="en-GB" sz="1300" kern="1200" dirty="0"/>
        </a:p>
      </dsp:txBody>
      <dsp:txXfrm>
        <a:off x="897892" y="863185"/>
        <a:ext cx="1566879" cy="7967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423A2-7C41-4635-AA46-89AF4BF81252}">
      <dsp:nvSpPr>
        <dsp:cNvPr id="0" name=""/>
        <dsp:cNvSpPr/>
      </dsp:nvSpPr>
      <dsp:spPr>
        <a:xfrm>
          <a:off x="4561195" y="1205246"/>
          <a:ext cx="149385" cy="458115"/>
        </a:xfrm>
        <a:custGeom>
          <a:avLst/>
          <a:gdLst/>
          <a:ahLst/>
          <a:cxnLst/>
          <a:rect l="0" t="0" r="0" b="0"/>
          <a:pathLst>
            <a:path>
              <a:moveTo>
                <a:pt x="0" y="0"/>
              </a:moveTo>
              <a:lnTo>
                <a:pt x="0" y="458115"/>
              </a:lnTo>
              <a:lnTo>
                <a:pt x="149385" y="458115"/>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941700-9315-47AC-9B8D-3679D865874F}">
      <dsp:nvSpPr>
        <dsp:cNvPr id="0" name=""/>
        <dsp:cNvSpPr/>
      </dsp:nvSpPr>
      <dsp:spPr>
        <a:xfrm>
          <a:off x="3151992" y="516684"/>
          <a:ext cx="1807563" cy="190610"/>
        </a:xfrm>
        <a:custGeom>
          <a:avLst/>
          <a:gdLst/>
          <a:ahLst/>
          <a:cxnLst/>
          <a:rect l="0" t="0" r="0" b="0"/>
          <a:pathLst>
            <a:path>
              <a:moveTo>
                <a:pt x="0" y="0"/>
              </a:moveTo>
              <a:lnTo>
                <a:pt x="0" y="86041"/>
              </a:lnTo>
              <a:lnTo>
                <a:pt x="1807563" y="86041"/>
              </a:lnTo>
              <a:lnTo>
                <a:pt x="1807563" y="190610"/>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8CD89-ED24-4BE6-848B-BAA1D5583EAB}">
      <dsp:nvSpPr>
        <dsp:cNvPr id="0" name=""/>
        <dsp:cNvSpPr/>
      </dsp:nvSpPr>
      <dsp:spPr>
        <a:xfrm>
          <a:off x="3356152" y="1205246"/>
          <a:ext cx="149385" cy="458115"/>
        </a:xfrm>
        <a:custGeom>
          <a:avLst/>
          <a:gdLst/>
          <a:ahLst/>
          <a:cxnLst/>
          <a:rect l="0" t="0" r="0" b="0"/>
          <a:pathLst>
            <a:path>
              <a:moveTo>
                <a:pt x="0" y="0"/>
              </a:moveTo>
              <a:lnTo>
                <a:pt x="0" y="458115"/>
              </a:lnTo>
              <a:lnTo>
                <a:pt x="149385" y="458115"/>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922B3E-C6FD-48C4-A166-720C0DD9C4B6}">
      <dsp:nvSpPr>
        <dsp:cNvPr id="0" name=""/>
        <dsp:cNvSpPr/>
      </dsp:nvSpPr>
      <dsp:spPr>
        <a:xfrm>
          <a:off x="3151992" y="516684"/>
          <a:ext cx="602521" cy="190610"/>
        </a:xfrm>
        <a:custGeom>
          <a:avLst/>
          <a:gdLst/>
          <a:ahLst/>
          <a:cxnLst/>
          <a:rect l="0" t="0" r="0" b="0"/>
          <a:pathLst>
            <a:path>
              <a:moveTo>
                <a:pt x="0" y="0"/>
              </a:moveTo>
              <a:lnTo>
                <a:pt x="0" y="86041"/>
              </a:lnTo>
              <a:lnTo>
                <a:pt x="602521" y="86041"/>
              </a:lnTo>
              <a:lnTo>
                <a:pt x="602521" y="190610"/>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A40367-C0E3-48CA-A6F5-85A5B000E13A}">
      <dsp:nvSpPr>
        <dsp:cNvPr id="0" name=""/>
        <dsp:cNvSpPr/>
      </dsp:nvSpPr>
      <dsp:spPr>
        <a:xfrm>
          <a:off x="2151110" y="1205246"/>
          <a:ext cx="149385" cy="1165206"/>
        </a:xfrm>
        <a:custGeom>
          <a:avLst/>
          <a:gdLst/>
          <a:ahLst/>
          <a:cxnLst/>
          <a:rect l="0" t="0" r="0" b="0"/>
          <a:pathLst>
            <a:path>
              <a:moveTo>
                <a:pt x="0" y="0"/>
              </a:moveTo>
              <a:lnTo>
                <a:pt x="0" y="1165206"/>
              </a:lnTo>
              <a:lnTo>
                <a:pt x="149385" y="116520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A50B4A-653B-4F54-94B5-E8BC269F2FFC}">
      <dsp:nvSpPr>
        <dsp:cNvPr id="0" name=""/>
        <dsp:cNvSpPr/>
      </dsp:nvSpPr>
      <dsp:spPr>
        <a:xfrm>
          <a:off x="2151110" y="1205246"/>
          <a:ext cx="149385" cy="458115"/>
        </a:xfrm>
        <a:custGeom>
          <a:avLst/>
          <a:gdLst/>
          <a:ahLst/>
          <a:cxnLst/>
          <a:rect l="0" t="0" r="0" b="0"/>
          <a:pathLst>
            <a:path>
              <a:moveTo>
                <a:pt x="0" y="0"/>
              </a:moveTo>
              <a:lnTo>
                <a:pt x="0" y="458115"/>
              </a:lnTo>
              <a:lnTo>
                <a:pt x="149385" y="458115"/>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326C7D-1BCD-4753-BE0F-CF15926C31E5}">
      <dsp:nvSpPr>
        <dsp:cNvPr id="0" name=""/>
        <dsp:cNvSpPr/>
      </dsp:nvSpPr>
      <dsp:spPr>
        <a:xfrm>
          <a:off x="2549471" y="516684"/>
          <a:ext cx="602521" cy="190610"/>
        </a:xfrm>
        <a:custGeom>
          <a:avLst/>
          <a:gdLst/>
          <a:ahLst/>
          <a:cxnLst/>
          <a:rect l="0" t="0" r="0" b="0"/>
          <a:pathLst>
            <a:path>
              <a:moveTo>
                <a:pt x="602521" y="0"/>
              </a:moveTo>
              <a:lnTo>
                <a:pt x="602521" y="86041"/>
              </a:lnTo>
              <a:lnTo>
                <a:pt x="0" y="86041"/>
              </a:lnTo>
              <a:lnTo>
                <a:pt x="0" y="190610"/>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D8DE64-90A3-4781-8C3C-F14E96E5AF85}">
      <dsp:nvSpPr>
        <dsp:cNvPr id="0" name=""/>
        <dsp:cNvSpPr/>
      </dsp:nvSpPr>
      <dsp:spPr>
        <a:xfrm>
          <a:off x="946067" y="1205246"/>
          <a:ext cx="149385" cy="1165206"/>
        </a:xfrm>
        <a:custGeom>
          <a:avLst/>
          <a:gdLst/>
          <a:ahLst/>
          <a:cxnLst/>
          <a:rect l="0" t="0" r="0" b="0"/>
          <a:pathLst>
            <a:path>
              <a:moveTo>
                <a:pt x="0" y="0"/>
              </a:moveTo>
              <a:lnTo>
                <a:pt x="0" y="1165206"/>
              </a:lnTo>
              <a:lnTo>
                <a:pt x="149385" y="116520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5AD01F-CA79-48A6-8ED5-4FDFF844B6FB}">
      <dsp:nvSpPr>
        <dsp:cNvPr id="0" name=""/>
        <dsp:cNvSpPr/>
      </dsp:nvSpPr>
      <dsp:spPr>
        <a:xfrm>
          <a:off x="946067" y="1205246"/>
          <a:ext cx="149385" cy="458115"/>
        </a:xfrm>
        <a:custGeom>
          <a:avLst/>
          <a:gdLst/>
          <a:ahLst/>
          <a:cxnLst/>
          <a:rect l="0" t="0" r="0" b="0"/>
          <a:pathLst>
            <a:path>
              <a:moveTo>
                <a:pt x="0" y="0"/>
              </a:moveTo>
              <a:lnTo>
                <a:pt x="0" y="458115"/>
              </a:lnTo>
              <a:lnTo>
                <a:pt x="149385" y="458115"/>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6690C1-5E97-4949-8C72-12A60BDB7884}">
      <dsp:nvSpPr>
        <dsp:cNvPr id="0" name=""/>
        <dsp:cNvSpPr/>
      </dsp:nvSpPr>
      <dsp:spPr>
        <a:xfrm>
          <a:off x="1344428" y="516684"/>
          <a:ext cx="1807563" cy="190610"/>
        </a:xfrm>
        <a:custGeom>
          <a:avLst/>
          <a:gdLst/>
          <a:ahLst/>
          <a:cxnLst/>
          <a:rect l="0" t="0" r="0" b="0"/>
          <a:pathLst>
            <a:path>
              <a:moveTo>
                <a:pt x="1807563" y="0"/>
              </a:moveTo>
              <a:lnTo>
                <a:pt x="1807563" y="86041"/>
              </a:lnTo>
              <a:lnTo>
                <a:pt x="0" y="86041"/>
              </a:lnTo>
              <a:lnTo>
                <a:pt x="0" y="190610"/>
              </a:lnTo>
            </a:path>
          </a:pathLst>
        </a:custGeom>
        <a:noFill/>
        <a:ln w="19050"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6CA488-4606-443E-9B74-FE2DAF36C15B}">
      <dsp:nvSpPr>
        <dsp:cNvPr id="0" name=""/>
        <dsp:cNvSpPr/>
      </dsp:nvSpPr>
      <dsp:spPr>
        <a:xfrm>
          <a:off x="2654041" y="18732"/>
          <a:ext cx="995902" cy="4979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smtClean="0"/>
            <a:t> Maximise operational effectiveness</a:t>
          </a:r>
          <a:endParaRPr lang="en-GB" sz="1000" kern="1200" dirty="0"/>
        </a:p>
      </dsp:txBody>
      <dsp:txXfrm>
        <a:off x="2654041" y="18732"/>
        <a:ext cx="995902" cy="497951"/>
      </dsp:txXfrm>
    </dsp:sp>
    <dsp:sp modelId="{90A876AD-B69B-4B8A-ADE1-9DBC7EE61680}">
      <dsp:nvSpPr>
        <dsp:cNvPr id="0" name=""/>
        <dsp:cNvSpPr/>
      </dsp:nvSpPr>
      <dsp:spPr>
        <a:xfrm>
          <a:off x="846477" y="707295"/>
          <a:ext cx="995902" cy="49795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smtClean="0">
              <a:solidFill>
                <a:schemeClr val="bg1"/>
              </a:solidFill>
            </a:rPr>
            <a:t>Maximise Range</a:t>
          </a:r>
          <a:endParaRPr lang="en-GB" sz="1000" kern="1200" dirty="0">
            <a:solidFill>
              <a:schemeClr val="bg1"/>
            </a:solidFill>
          </a:endParaRPr>
        </a:p>
      </dsp:txBody>
      <dsp:txXfrm>
        <a:off x="846477" y="707295"/>
        <a:ext cx="995902" cy="497951"/>
      </dsp:txXfrm>
    </dsp:sp>
    <dsp:sp modelId="{092CF324-5197-4297-996B-46B22EB4B0F9}">
      <dsp:nvSpPr>
        <dsp:cNvPr id="0" name=""/>
        <dsp:cNvSpPr/>
      </dsp:nvSpPr>
      <dsp:spPr>
        <a:xfrm>
          <a:off x="1095453" y="1414386"/>
          <a:ext cx="995902" cy="497951"/>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smtClean="0">
              <a:solidFill>
                <a:schemeClr val="bg1"/>
              </a:solidFill>
            </a:rPr>
            <a:t>Maximise communication range</a:t>
          </a:r>
          <a:endParaRPr lang="en-GB" sz="1000" kern="1200" dirty="0">
            <a:solidFill>
              <a:schemeClr val="bg1"/>
            </a:solidFill>
          </a:endParaRPr>
        </a:p>
      </dsp:txBody>
      <dsp:txXfrm>
        <a:off x="1095453" y="1414386"/>
        <a:ext cx="995902" cy="497951"/>
      </dsp:txXfrm>
    </dsp:sp>
    <dsp:sp modelId="{0CC7972C-35D8-4978-AAB2-3C5F060E06B8}">
      <dsp:nvSpPr>
        <dsp:cNvPr id="0" name=""/>
        <dsp:cNvSpPr/>
      </dsp:nvSpPr>
      <dsp:spPr>
        <a:xfrm>
          <a:off x="1095453" y="2121477"/>
          <a:ext cx="995902" cy="497951"/>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smtClean="0">
              <a:solidFill>
                <a:schemeClr val="bg1"/>
              </a:solidFill>
            </a:rPr>
            <a:t>Minimise fuel consumption</a:t>
          </a:r>
          <a:endParaRPr lang="en-GB" sz="1000" kern="1200" dirty="0">
            <a:solidFill>
              <a:schemeClr val="bg1"/>
            </a:solidFill>
          </a:endParaRPr>
        </a:p>
      </dsp:txBody>
      <dsp:txXfrm>
        <a:off x="1095453" y="2121477"/>
        <a:ext cx="995902" cy="497951"/>
      </dsp:txXfrm>
    </dsp:sp>
    <dsp:sp modelId="{A23BBD68-04A7-491E-96EE-C5105F241C7C}">
      <dsp:nvSpPr>
        <dsp:cNvPr id="0" name=""/>
        <dsp:cNvSpPr/>
      </dsp:nvSpPr>
      <dsp:spPr>
        <a:xfrm>
          <a:off x="2051519" y="707295"/>
          <a:ext cx="995902" cy="49795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smtClean="0">
              <a:solidFill>
                <a:schemeClr val="bg1"/>
              </a:solidFill>
            </a:rPr>
            <a:t>Maximise coverage area</a:t>
          </a:r>
          <a:endParaRPr lang="en-GB" sz="1000" kern="1200" dirty="0">
            <a:solidFill>
              <a:schemeClr val="bg1"/>
            </a:solidFill>
          </a:endParaRPr>
        </a:p>
      </dsp:txBody>
      <dsp:txXfrm>
        <a:off x="2051519" y="707295"/>
        <a:ext cx="995902" cy="497951"/>
      </dsp:txXfrm>
    </dsp:sp>
    <dsp:sp modelId="{1B8B4F5E-6F45-48CD-BB30-43B088274D39}">
      <dsp:nvSpPr>
        <dsp:cNvPr id="0" name=""/>
        <dsp:cNvSpPr/>
      </dsp:nvSpPr>
      <dsp:spPr>
        <a:xfrm>
          <a:off x="2300495" y="1414386"/>
          <a:ext cx="995902" cy="497951"/>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smtClean="0">
              <a:solidFill>
                <a:schemeClr val="bg1"/>
              </a:solidFill>
            </a:rPr>
            <a:t>Maximise loiter time</a:t>
          </a:r>
          <a:endParaRPr lang="en-GB" sz="1000" kern="1200" dirty="0">
            <a:solidFill>
              <a:schemeClr val="bg1"/>
            </a:solidFill>
          </a:endParaRPr>
        </a:p>
      </dsp:txBody>
      <dsp:txXfrm>
        <a:off x="2300495" y="1414386"/>
        <a:ext cx="995902" cy="497951"/>
      </dsp:txXfrm>
    </dsp:sp>
    <dsp:sp modelId="{99871CEE-CCDE-45B9-98F0-211E75207690}">
      <dsp:nvSpPr>
        <dsp:cNvPr id="0" name=""/>
        <dsp:cNvSpPr/>
      </dsp:nvSpPr>
      <dsp:spPr>
        <a:xfrm>
          <a:off x="2300495" y="2121477"/>
          <a:ext cx="995902" cy="497951"/>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smtClean="0">
              <a:solidFill>
                <a:schemeClr val="bg1"/>
              </a:solidFill>
            </a:rPr>
            <a:t>Maximise sensor field of view</a:t>
          </a:r>
          <a:endParaRPr lang="en-GB" sz="1000" kern="1200" dirty="0">
            <a:solidFill>
              <a:schemeClr val="bg1"/>
            </a:solidFill>
          </a:endParaRPr>
        </a:p>
      </dsp:txBody>
      <dsp:txXfrm>
        <a:off x="2300495" y="2121477"/>
        <a:ext cx="995902" cy="497951"/>
      </dsp:txXfrm>
    </dsp:sp>
    <dsp:sp modelId="{CFC9DCE0-7E0D-43D1-92C4-0421869AF645}">
      <dsp:nvSpPr>
        <dsp:cNvPr id="0" name=""/>
        <dsp:cNvSpPr/>
      </dsp:nvSpPr>
      <dsp:spPr>
        <a:xfrm>
          <a:off x="3256562" y="707295"/>
          <a:ext cx="995902" cy="49795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smtClean="0">
              <a:solidFill>
                <a:schemeClr val="bg1"/>
              </a:solidFill>
            </a:rPr>
            <a:t>Maximise sensor detection capability</a:t>
          </a:r>
          <a:endParaRPr lang="en-GB" sz="1000" kern="1200" dirty="0">
            <a:solidFill>
              <a:schemeClr val="bg1"/>
            </a:solidFill>
          </a:endParaRPr>
        </a:p>
      </dsp:txBody>
      <dsp:txXfrm>
        <a:off x="3256562" y="707295"/>
        <a:ext cx="995902" cy="497951"/>
      </dsp:txXfrm>
    </dsp:sp>
    <dsp:sp modelId="{864A73FB-F3F1-4979-B252-24C52D8A6661}">
      <dsp:nvSpPr>
        <dsp:cNvPr id="0" name=""/>
        <dsp:cNvSpPr/>
      </dsp:nvSpPr>
      <dsp:spPr>
        <a:xfrm>
          <a:off x="3505538" y="1414386"/>
          <a:ext cx="995902" cy="497951"/>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smtClean="0">
              <a:solidFill>
                <a:schemeClr val="bg1"/>
              </a:solidFill>
            </a:rPr>
            <a:t>Maximise sensor resolution</a:t>
          </a:r>
          <a:endParaRPr lang="en-GB" sz="1000" kern="1200" dirty="0">
            <a:solidFill>
              <a:schemeClr val="bg1"/>
            </a:solidFill>
          </a:endParaRPr>
        </a:p>
      </dsp:txBody>
      <dsp:txXfrm>
        <a:off x="3505538" y="1414386"/>
        <a:ext cx="995902" cy="497951"/>
      </dsp:txXfrm>
    </dsp:sp>
    <dsp:sp modelId="{19979807-3D97-4D0C-8AB3-BB186E1E8F2D}">
      <dsp:nvSpPr>
        <dsp:cNvPr id="0" name=""/>
        <dsp:cNvSpPr/>
      </dsp:nvSpPr>
      <dsp:spPr>
        <a:xfrm>
          <a:off x="4461604" y="707295"/>
          <a:ext cx="995902" cy="497951"/>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smtClean="0">
              <a:solidFill>
                <a:schemeClr val="bg1"/>
              </a:solidFill>
            </a:rPr>
            <a:t>Maximise operational availability</a:t>
          </a:r>
          <a:endParaRPr lang="en-GB" sz="1000" kern="1200" dirty="0">
            <a:solidFill>
              <a:schemeClr val="bg1"/>
            </a:solidFill>
          </a:endParaRPr>
        </a:p>
      </dsp:txBody>
      <dsp:txXfrm>
        <a:off x="4461604" y="707295"/>
        <a:ext cx="995902" cy="497951"/>
      </dsp:txXfrm>
    </dsp:sp>
    <dsp:sp modelId="{0C678760-FBC6-4039-B8A6-A19AA193E508}">
      <dsp:nvSpPr>
        <dsp:cNvPr id="0" name=""/>
        <dsp:cNvSpPr/>
      </dsp:nvSpPr>
      <dsp:spPr>
        <a:xfrm>
          <a:off x="4710580" y="1414386"/>
          <a:ext cx="995902" cy="497951"/>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GB" sz="1000" kern="1200" dirty="0" smtClean="0">
              <a:solidFill>
                <a:schemeClr val="bg1"/>
              </a:solidFill>
            </a:rPr>
            <a:t>Maximise system reliability</a:t>
          </a:r>
          <a:endParaRPr lang="en-GB" sz="1000" kern="1200" dirty="0">
            <a:solidFill>
              <a:schemeClr val="bg1"/>
            </a:solidFill>
          </a:endParaRPr>
        </a:p>
      </dsp:txBody>
      <dsp:txXfrm>
        <a:off x="4710580" y="1414386"/>
        <a:ext cx="995902" cy="497951"/>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11/9/2015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11/9/2015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11/9/2015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11/9/2015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11/9/2015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11/9/2015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gif"/><Relationship Id="rId4" Type="http://schemas.openxmlformats.org/officeDocument/2006/relationships/image" Target="../media/image39.jp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ti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47.tif"/><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48.GIF"/><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oleObject" Target="../embeddings/oleObject4.bin"/><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12.png"/><Relationship Id="rId18" Type="http://schemas.openxmlformats.org/officeDocument/2006/relationships/image" Target="../media/image50.png"/><Relationship Id="rId3" Type="http://schemas.openxmlformats.org/officeDocument/2006/relationships/image" Target="../media/image15.png"/><Relationship Id="rId7" Type="http://schemas.openxmlformats.org/officeDocument/2006/relationships/image" Target="../media/image19.jpg"/><Relationship Id="rId12" Type="http://schemas.openxmlformats.org/officeDocument/2006/relationships/oleObject" Target="../embeddings/oleObject7.bin"/><Relationship Id="rId17" Type="http://schemas.openxmlformats.org/officeDocument/2006/relationships/image" Target="../media/image14.png"/><Relationship Id="rId2" Type="http://schemas.openxmlformats.org/officeDocument/2006/relationships/slideLayout" Target="../slideLayouts/slideLayout2.xml"/><Relationship Id="rId16" Type="http://schemas.openxmlformats.org/officeDocument/2006/relationships/oleObject" Target="../embeddings/oleObject9.bin"/><Relationship Id="rId20" Type="http://schemas.openxmlformats.org/officeDocument/2006/relationships/image" Target="../media/image52.png"/><Relationship Id="rId1" Type="http://schemas.openxmlformats.org/officeDocument/2006/relationships/vmlDrawing" Target="../drawings/vmlDrawing3.v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13.png"/><Relationship Id="rId10" Type="http://schemas.openxmlformats.org/officeDocument/2006/relationships/image" Target="../media/image22.png"/><Relationship Id="rId19" Type="http://schemas.openxmlformats.org/officeDocument/2006/relationships/image" Target="../media/image51.png"/><Relationship Id="rId4" Type="http://schemas.openxmlformats.org/officeDocument/2006/relationships/image" Target="../media/image16.png"/><Relationship Id="rId9" Type="http://schemas.openxmlformats.org/officeDocument/2006/relationships/image" Target="../media/image21.jpg"/><Relationship Id="rId1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6.t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9.jpg"/><Relationship Id="rId12" Type="http://schemas.openxmlformats.org/officeDocument/2006/relationships/oleObject" Target="../embeddings/oleObject1.bin"/><Relationship Id="rId17" Type="http://schemas.openxmlformats.org/officeDocument/2006/relationships/image" Target="../media/image14.png"/><Relationship Id="rId2" Type="http://schemas.openxmlformats.org/officeDocument/2006/relationships/slideLayout" Target="../slideLayouts/slideLayout2.xml"/><Relationship Id="rId16" Type="http://schemas.openxmlformats.org/officeDocument/2006/relationships/oleObject" Target="../embeddings/oleObject3.bin"/><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13.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g"/><Relationship Id="rId1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hart" Target="../charts/chart1.xml"/><Relationship Id="rId5" Type="http://schemas.openxmlformats.org/officeDocument/2006/relationships/image" Target="../media/image27.png"/><Relationship Id="rId4" Type="http://schemas.openxmlformats.org/officeDocument/2006/relationships/image" Target="../media/image26.jp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10225470" cy="3329581"/>
          </a:xfrm>
        </p:spPr>
        <p:txBody>
          <a:bodyPr/>
          <a:lstStyle/>
          <a:p>
            <a:r>
              <a:rPr lang="en-GB" dirty="0" smtClean="0"/>
              <a:t>Unmanned Aircraft System Concept Design</a:t>
            </a:r>
            <a:endParaRPr lang="en-GB" dirty="0"/>
          </a:p>
        </p:txBody>
      </p:sp>
      <p:sp>
        <p:nvSpPr>
          <p:cNvPr id="3" name="Subtitle 2"/>
          <p:cNvSpPr>
            <a:spLocks noGrp="1"/>
          </p:cNvSpPr>
          <p:nvPr>
            <p:ph type="subTitle" idx="1"/>
          </p:nvPr>
        </p:nvSpPr>
        <p:spPr>
          <a:xfrm>
            <a:off x="1154954" y="5008736"/>
            <a:ext cx="8825658" cy="861420"/>
          </a:xfrm>
        </p:spPr>
        <p:txBody>
          <a:bodyPr/>
          <a:lstStyle/>
          <a:p>
            <a:r>
              <a:rPr lang="en-GB" dirty="0" smtClean="0"/>
              <a:t>Amrith Surendra</a:t>
            </a:r>
            <a:endParaRPr lang="en-GB" dirty="0"/>
          </a:p>
        </p:txBody>
      </p:sp>
    </p:spTree>
    <p:extLst>
      <p:ext uri="{BB962C8B-B14F-4D97-AF65-F5344CB8AC3E}">
        <p14:creationId xmlns:p14="http://schemas.microsoft.com/office/powerpoint/2010/main" val="253549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grpId="0" nodeType="withEffect">
                                  <p:stCondLst>
                                    <p:cond delay="1500"/>
                                  </p:stCondLst>
                                  <p:iterate type="wd">
                                    <p:tmPct val="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38" y="92064"/>
            <a:ext cx="10795422" cy="634678"/>
          </a:xfrm>
        </p:spPr>
        <p:txBody>
          <a:bodyPr/>
          <a:lstStyle/>
          <a:p>
            <a:r>
              <a:rPr lang="en-GB" sz="3600" dirty="0" smtClean="0"/>
              <a:t>Communications Systems</a:t>
            </a:r>
            <a:endParaRPr lang="en-GB"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5388" y="726742"/>
                <a:ext cx="11698288" cy="5618288"/>
              </a:xfrm>
            </p:spPr>
            <p:txBody>
              <a:bodyPr>
                <a:normAutofit/>
              </a:bodyPr>
              <a:lstStyle/>
              <a:p>
                <a:r>
                  <a:rPr lang="en-GB" sz="1600" dirty="0" smtClean="0"/>
                  <a:t>It is important that the UAS be able to transmit and receive data/commands to and from the ground control station.</a:t>
                </a:r>
              </a:p>
              <a:p>
                <a:endParaRPr lang="en-GB" sz="1800" dirty="0"/>
              </a:p>
              <a:p>
                <a:endParaRPr lang="en-GB" sz="1800" dirty="0" smtClean="0"/>
              </a:p>
              <a:p>
                <a:endParaRPr lang="en-GB" sz="1800" dirty="0"/>
              </a:p>
              <a:p>
                <a:endParaRPr lang="en-GB" sz="1800" dirty="0" smtClean="0"/>
              </a:p>
              <a:p>
                <a:r>
                  <a:rPr lang="en-GB" sz="1600" dirty="0" smtClean="0"/>
                  <a:t>The performance of a communication link is defined by its Signal-to-Noise ratio (SNR). SNR defines the ability of the receiver to recover the transmitted data.</a:t>
                </a:r>
              </a:p>
              <a:p>
                <a:r>
                  <a:rPr lang="en-GB" sz="1600" dirty="0" smtClean="0"/>
                  <a:t>At the conceptual design stage Link Budget analysis is employed to identify the SNR at the receiver, and understand the factors that drive communication system design.  </a:t>
                </a:r>
                <a14:m>
                  <m:oMath xmlns:m="http://schemas.openxmlformats.org/officeDocument/2006/math">
                    <m:sSub>
                      <m:sSubPr>
                        <m:ctrlPr>
                          <a:rPr lang="en-GB" sz="1600" b="0" i="1" smtClean="0">
                            <a:latin typeface="Cambria Math" panose="02040503050406030204" pitchFamily="18" charset="0"/>
                          </a:rPr>
                        </m:ctrlPr>
                      </m:sSubPr>
                      <m:e>
                        <m:d>
                          <m:dPr>
                            <m:ctrlPr>
                              <a:rPr lang="en-GB" sz="1600" b="0" i="1" smtClean="0">
                                <a:latin typeface="Cambria Math" panose="02040503050406030204" pitchFamily="18" charset="0"/>
                              </a:rPr>
                            </m:ctrlPr>
                          </m:dPr>
                          <m:e>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𝑆</m:t>
                                </m:r>
                              </m:num>
                              <m:den>
                                <m:r>
                                  <a:rPr lang="en-GB" sz="1600" b="0" i="1" smtClean="0">
                                    <a:latin typeface="Cambria Math" panose="02040503050406030204" pitchFamily="18" charset="0"/>
                                  </a:rPr>
                                  <m:t>𝑁</m:t>
                                </m:r>
                              </m:den>
                            </m:f>
                          </m:e>
                        </m:d>
                      </m:e>
                      <m:sub>
                        <m:r>
                          <a:rPr lang="en-GB" sz="1600" b="0" i="1" smtClean="0">
                            <a:latin typeface="Cambria Math" panose="02040503050406030204" pitchFamily="18" charset="0"/>
                          </a:rPr>
                          <m:t>𝐴𝑣𝑖𝑙𝑎𝑏𝑙𝑒</m:t>
                        </m:r>
                      </m:sub>
                    </m:sSub>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𝑃</m:t>
                            </m:r>
                          </m:e>
                          <m:sub>
                            <m:r>
                              <a:rPr lang="en-GB" sz="1600" b="0" i="1" smtClean="0">
                                <a:latin typeface="Cambria Math" panose="02040503050406030204" pitchFamily="18" charset="0"/>
                              </a:rPr>
                              <m:t>𝑇</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𝐺</m:t>
                            </m:r>
                          </m:e>
                          <m:sub>
                            <m:r>
                              <a:rPr lang="en-GB" sz="1600" b="0" i="1" smtClean="0">
                                <a:latin typeface="Cambria Math" panose="02040503050406030204" pitchFamily="18" charset="0"/>
                              </a:rPr>
                              <m:t>𝑇</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𝐿</m:t>
                            </m:r>
                          </m:e>
                          <m:sub>
                            <m:r>
                              <a:rPr lang="en-GB" sz="1600" b="0" i="1" smtClean="0">
                                <a:latin typeface="Cambria Math" panose="02040503050406030204" pitchFamily="18" charset="0"/>
                              </a:rPr>
                              <m:t>𝑇</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𝐿</m:t>
                            </m:r>
                          </m:e>
                          <m:sub>
                            <m:r>
                              <a:rPr lang="en-GB" sz="1600" b="0" i="1" smtClean="0">
                                <a:latin typeface="Cambria Math" panose="02040503050406030204" pitchFamily="18" charset="0"/>
                              </a:rPr>
                              <m:t>𝑃</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𝐺</m:t>
                            </m:r>
                          </m:e>
                          <m:sub>
                            <m:r>
                              <a:rPr lang="en-GB" sz="1600" b="0" i="1" smtClean="0">
                                <a:latin typeface="Cambria Math" panose="02040503050406030204" pitchFamily="18" charset="0"/>
                              </a:rPr>
                              <m:t>𝑅</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𝐿</m:t>
                            </m:r>
                          </m:e>
                          <m:sub>
                            <m:r>
                              <a:rPr lang="en-GB" sz="1600" b="0" i="1" smtClean="0">
                                <a:latin typeface="Cambria Math" panose="02040503050406030204" pitchFamily="18" charset="0"/>
                              </a:rPr>
                              <m:t>𝑅</m:t>
                            </m:r>
                          </m:sub>
                        </m:sSub>
                      </m:num>
                      <m:den>
                        <m:r>
                          <a:rPr lang="en-GB" sz="1600" b="0" i="1" smtClean="0">
                            <a:latin typeface="Cambria Math" panose="02040503050406030204" pitchFamily="18" charset="0"/>
                          </a:rPr>
                          <m:t>𝑘</m:t>
                        </m:r>
                        <m:r>
                          <a:rPr lang="en-GB" sz="1600" b="0" i="1" smtClean="0">
                            <a:latin typeface="Cambria Math" panose="02040503050406030204" pitchFamily="18" charset="0"/>
                          </a:rPr>
                          <m:t>∙</m:t>
                        </m:r>
                        <m:r>
                          <a:rPr lang="en-GB" sz="1600" b="0" i="1" smtClean="0">
                            <a:latin typeface="Cambria Math" panose="02040503050406030204" pitchFamily="18" charset="0"/>
                          </a:rPr>
                          <m:t>𝑇</m:t>
                        </m:r>
                        <m:r>
                          <a:rPr lang="en-GB" sz="1600" b="0" i="1" smtClean="0">
                            <a:latin typeface="Cambria Math" panose="02040503050406030204" pitchFamily="18" charset="0"/>
                          </a:rPr>
                          <m:t>∙</m:t>
                        </m:r>
                        <m:r>
                          <a:rPr lang="en-GB" sz="1600" b="0" i="1" smtClean="0">
                            <a:latin typeface="Cambria Math" panose="02040503050406030204" pitchFamily="18" charset="0"/>
                          </a:rPr>
                          <m:t>𝐵</m:t>
                        </m:r>
                        <m:r>
                          <a:rPr lang="en-GB" sz="1600" b="0" i="1" smtClean="0">
                            <a:latin typeface="Cambria Math" panose="02040503050406030204" pitchFamily="18" charset="0"/>
                          </a:rPr>
                          <m:t>∙</m:t>
                        </m:r>
                        <m:r>
                          <a:rPr lang="en-GB" sz="1600" b="0" i="1" smtClean="0">
                            <a:latin typeface="Cambria Math" panose="02040503050406030204" pitchFamily="18" charset="0"/>
                          </a:rPr>
                          <m:t>𝐹</m:t>
                        </m:r>
                      </m:den>
                    </m:f>
                    <m:sSup>
                      <m:sSupPr>
                        <m:ctrlPr>
                          <a:rPr lang="en-GB" sz="1600" b="0" i="1" smtClean="0">
                            <a:latin typeface="Cambria Math" panose="02040503050406030204" pitchFamily="18" charset="0"/>
                          </a:rPr>
                        </m:ctrlPr>
                      </m:sSupPr>
                      <m:e>
                        <m:d>
                          <m:dPr>
                            <m:ctrlPr>
                              <a:rPr lang="en-GB" sz="1600" b="0" i="1" smtClean="0">
                                <a:latin typeface="Cambria Math" panose="02040503050406030204" pitchFamily="18" charset="0"/>
                              </a:rPr>
                            </m:ctrlPr>
                          </m:dPr>
                          <m:e>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𝜆</m:t>
                                </m:r>
                              </m:num>
                              <m:den>
                                <m:r>
                                  <a:rPr lang="en-GB" sz="1600" b="0" i="1" smtClean="0">
                                    <a:latin typeface="Cambria Math" panose="02040503050406030204" pitchFamily="18" charset="0"/>
                                  </a:rPr>
                                  <m:t>4</m:t>
                                </m:r>
                                <m:r>
                                  <a:rPr lang="en-GB" sz="1600" b="0" i="1" smtClean="0">
                                    <a:latin typeface="Cambria Math" panose="02040503050406030204" pitchFamily="18" charset="0"/>
                                  </a:rPr>
                                  <m:t>𝜋</m:t>
                                </m:r>
                                <m:r>
                                  <a:rPr lang="en-GB" sz="1600" b="0" i="1" smtClean="0">
                                    <a:latin typeface="Cambria Math" panose="02040503050406030204" pitchFamily="18" charset="0"/>
                                  </a:rPr>
                                  <m:t>∙</m:t>
                                </m:r>
                                <m:r>
                                  <a:rPr lang="en-GB" sz="1600" b="0" i="1" smtClean="0">
                                    <a:latin typeface="Cambria Math" panose="02040503050406030204" pitchFamily="18" charset="0"/>
                                  </a:rPr>
                                  <m:t>𝑅</m:t>
                                </m:r>
                              </m:den>
                            </m:f>
                          </m:e>
                        </m:d>
                      </m:e>
                      <m:sup>
                        <m:r>
                          <a:rPr lang="en-GB" sz="1600" b="0" i="1" smtClean="0">
                            <a:latin typeface="Cambria Math" panose="02040503050406030204" pitchFamily="18" charset="0"/>
                          </a:rPr>
                          <m:t>2</m:t>
                        </m:r>
                      </m:sup>
                    </m:sSup>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𝑆</m:t>
                        </m:r>
                      </m:num>
                      <m:den>
                        <m:r>
                          <a:rPr lang="en-GB" sz="1600" b="0" i="1" smtClean="0">
                            <a:latin typeface="Cambria Math" panose="02040503050406030204" pitchFamily="18" charset="0"/>
                          </a:rPr>
                          <m:t>𝑁</m:t>
                        </m:r>
                      </m:den>
                    </m:f>
                    <m:r>
                      <a:rPr lang="en-GB" sz="1600" i="1">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1</m:t>
                        </m:r>
                      </m:num>
                      <m:den>
                        <m:sSup>
                          <m:sSupPr>
                            <m:ctrlPr>
                              <a:rPr lang="en-GB" sz="1600" b="0" i="1" smtClean="0">
                                <a:latin typeface="Cambria Math" panose="02040503050406030204" pitchFamily="18" charset="0"/>
                                <a:ea typeface="Cambria Math" panose="02040503050406030204" pitchFamily="18" charset="0"/>
                              </a:rPr>
                            </m:ctrlPr>
                          </m:sSupPr>
                          <m:e>
                            <m:r>
                              <a:rPr lang="en-GB" sz="1600" b="0" i="1" smtClean="0">
                                <a:latin typeface="Cambria Math" panose="02040503050406030204" pitchFamily="18" charset="0"/>
                                <a:ea typeface="Cambria Math" panose="02040503050406030204" pitchFamily="18" charset="0"/>
                              </a:rPr>
                              <m:t>𝑅</m:t>
                            </m:r>
                          </m:e>
                          <m:sup>
                            <m:r>
                              <a:rPr lang="en-GB" sz="1600" b="0" i="1" smtClean="0">
                                <a:latin typeface="Cambria Math" panose="02040503050406030204" pitchFamily="18" charset="0"/>
                                <a:ea typeface="Cambria Math" panose="02040503050406030204" pitchFamily="18" charset="0"/>
                              </a:rPr>
                              <m:t>2</m:t>
                            </m:r>
                          </m:sup>
                        </m:sSup>
                      </m:den>
                    </m:f>
                  </m:oMath>
                </a14:m>
                <a:endParaRPr lang="en-GB" sz="1600" dirty="0" smtClean="0"/>
              </a:p>
              <a:p>
                <a:r>
                  <a:rPr lang="en-GB" sz="1600" dirty="0" smtClean="0"/>
                  <a:t>Typical example of link budget analysis: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5388" y="726742"/>
                <a:ext cx="11698288" cy="5618288"/>
              </a:xfrm>
              <a:blipFill rotWithShape="0">
                <a:blip r:embed="rId2"/>
                <a:stretch>
                  <a:fillRect l="-52" t="-325"/>
                </a:stretch>
              </a:blipFill>
            </p:spPr>
            <p:txBody>
              <a:bodyPr/>
              <a:lstStyle/>
              <a:p>
                <a:r>
                  <a:rPr lang="en-GB">
                    <a:noFill/>
                  </a:rPr>
                  <a:t> </a:t>
                </a:r>
              </a:p>
            </p:txBody>
          </p:sp>
        </mc:Fallback>
      </mc:AlternateContent>
      <p:pic>
        <p:nvPicPr>
          <p:cNvPr id="16" name="Picture 15"/>
          <p:cNvPicPr>
            <a:picLocks noChangeAspect="1"/>
          </p:cNvPicPr>
          <p:nvPr/>
        </p:nvPicPr>
        <p:blipFill>
          <a:blip r:embed="rId3"/>
          <a:stretch>
            <a:fillRect/>
          </a:stretch>
        </p:blipFill>
        <p:spPr>
          <a:xfrm>
            <a:off x="1601146" y="1112841"/>
            <a:ext cx="3482721" cy="1713829"/>
          </a:xfrm>
          <a:prstGeom prst="rect">
            <a:avLst/>
          </a:prstGeom>
        </p:spPr>
      </p:pic>
      <p:sp>
        <p:nvSpPr>
          <p:cNvPr id="17" name="TextBox 16"/>
          <p:cNvSpPr txBox="1"/>
          <p:nvPr/>
        </p:nvSpPr>
        <p:spPr>
          <a:xfrm>
            <a:off x="3770114" y="1207531"/>
            <a:ext cx="621792" cy="307777"/>
          </a:xfrm>
          <a:prstGeom prst="rect">
            <a:avLst/>
          </a:prstGeom>
          <a:noFill/>
        </p:spPr>
        <p:txBody>
          <a:bodyPr wrap="square" rtlCol="0">
            <a:spAutoFit/>
          </a:bodyPr>
          <a:lstStyle/>
          <a:p>
            <a:r>
              <a:rPr lang="en-GB" sz="1400" b="1" dirty="0" smtClean="0">
                <a:solidFill>
                  <a:schemeClr val="bg1"/>
                </a:solidFill>
              </a:rPr>
              <a:t>BLOS</a:t>
            </a:r>
            <a:endParaRPr lang="en-GB" sz="1400" b="1" dirty="0">
              <a:solidFill>
                <a:schemeClr val="bg1"/>
              </a:solidFill>
            </a:endParaRPr>
          </a:p>
        </p:txBody>
      </p:sp>
      <p:sp>
        <p:nvSpPr>
          <p:cNvPr id="18" name="TextBox 17"/>
          <p:cNvSpPr txBox="1"/>
          <p:nvPr/>
        </p:nvSpPr>
        <p:spPr>
          <a:xfrm>
            <a:off x="3148322" y="2016743"/>
            <a:ext cx="621792" cy="307777"/>
          </a:xfrm>
          <a:prstGeom prst="rect">
            <a:avLst/>
          </a:prstGeom>
          <a:noFill/>
        </p:spPr>
        <p:txBody>
          <a:bodyPr wrap="square" rtlCol="0">
            <a:spAutoFit/>
          </a:bodyPr>
          <a:lstStyle/>
          <a:p>
            <a:r>
              <a:rPr lang="en-GB" sz="1400" b="1" dirty="0" smtClean="0">
                <a:solidFill>
                  <a:schemeClr val="bg1"/>
                </a:solidFill>
              </a:rPr>
              <a:t>LOS</a:t>
            </a:r>
            <a:endParaRPr lang="en-GB" sz="1400" b="1" dirty="0">
              <a:solidFill>
                <a:schemeClr val="bg1"/>
              </a:solidFill>
            </a:endParaRPr>
          </a:p>
        </p:txBody>
      </p:sp>
      <p:pic>
        <p:nvPicPr>
          <p:cNvPr id="19" name="Picture 18"/>
          <p:cNvPicPr/>
          <p:nvPr/>
        </p:nvPicPr>
        <p:blipFill>
          <a:blip r:embed="rId4">
            <a:extLst>
              <a:ext uri="{28A0092B-C50C-407E-A947-70E740481C1C}">
                <a14:useLocalDpi xmlns:a14="http://schemas.microsoft.com/office/drawing/2010/main" val="0"/>
              </a:ext>
            </a:extLst>
          </a:blip>
          <a:stretch>
            <a:fillRect/>
          </a:stretch>
        </p:blipFill>
        <p:spPr>
          <a:xfrm>
            <a:off x="5083866" y="1112840"/>
            <a:ext cx="4239260" cy="1713829"/>
          </a:xfrm>
          <a:prstGeom prst="rect">
            <a:avLst/>
          </a:prstGeom>
        </p:spPr>
      </p:pic>
      <p:sp>
        <p:nvSpPr>
          <p:cNvPr id="20" name="TextBox 19"/>
          <p:cNvSpPr txBox="1"/>
          <p:nvPr/>
        </p:nvSpPr>
        <p:spPr>
          <a:xfrm>
            <a:off x="2128776" y="1207531"/>
            <a:ext cx="949378" cy="307777"/>
          </a:xfrm>
          <a:prstGeom prst="rect">
            <a:avLst/>
          </a:prstGeom>
          <a:noFill/>
        </p:spPr>
        <p:txBody>
          <a:bodyPr wrap="square" rtlCol="0">
            <a:spAutoFit/>
          </a:bodyPr>
          <a:lstStyle/>
          <a:p>
            <a:r>
              <a:rPr lang="en-GB" sz="1400" b="1" dirty="0" smtClean="0">
                <a:solidFill>
                  <a:schemeClr val="bg1"/>
                </a:solidFill>
              </a:rPr>
              <a:t>SATCOM</a:t>
            </a:r>
            <a:endParaRPr lang="en-GB" sz="1400" b="1" dirty="0">
              <a:solidFill>
                <a:schemeClr val="bg1"/>
              </a:solidFill>
            </a:endParaRPr>
          </a:p>
        </p:txBody>
      </p:sp>
      <mc:AlternateContent xmlns:mc="http://schemas.openxmlformats.org/markup-compatibility/2006" xmlns:a14="http://schemas.microsoft.com/office/drawing/2010/main">
        <mc:Choice Requires="a14">
          <p:graphicFrame>
            <p:nvGraphicFramePr>
              <p:cNvPr id="21" name="Table 20"/>
              <p:cNvGraphicFramePr>
                <a:graphicFrameLocks noGrp="1"/>
              </p:cNvGraphicFramePr>
              <p:nvPr>
                <p:extLst>
                  <p:ext uri="{D42A27DB-BD31-4B8C-83A1-F6EECF244321}">
                    <p14:modId xmlns:p14="http://schemas.microsoft.com/office/powerpoint/2010/main" val="1138448284"/>
                  </p:ext>
                </p:extLst>
              </p:nvPr>
            </p:nvGraphicFramePr>
            <p:xfrm>
              <a:off x="345941" y="4740591"/>
              <a:ext cx="5993130" cy="1992188"/>
            </p:xfrm>
            <a:graphic>
              <a:graphicData uri="http://schemas.openxmlformats.org/drawingml/2006/table">
                <a:tbl>
                  <a:tblPr firstRow="1" firstCol="1" bandRow="1">
                    <a:tableStyleId>{5C22544A-7EE6-4342-B048-85BDC9FD1C3A}</a:tableStyleId>
                  </a:tblPr>
                  <a:tblGrid>
                    <a:gridCol w="2321560"/>
                    <a:gridCol w="2321560"/>
                    <a:gridCol w="1350010"/>
                  </a:tblGrid>
                  <a:tr h="0">
                    <a:tc>
                      <a:txBody>
                        <a:bodyPr/>
                        <a:lstStyle/>
                        <a:p>
                          <a:pPr marL="18415" algn="just">
                            <a:lnSpc>
                              <a:spcPct val="150000"/>
                            </a:lnSpc>
                            <a:spcBef>
                              <a:spcPts val="200"/>
                            </a:spcBef>
                            <a:spcAft>
                              <a:spcPts val="0"/>
                            </a:spcAft>
                          </a:pPr>
                          <a:r>
                            <a:rPr lang="en-GB" sz="900" dirty="0">
                              <a:effectLst/>
                            </a:rPr>
                            <a:t> </a:t>
                          </a:r>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just">
                            <a:lnSpc>
                              <a:spcPct val="150000"/>
                            </a:lnSpc>
                            <a:spcBef>
                              <a:spcPts val="200"/>
                            </a:spcBef>
                            <a:spcAft>
                              <a:spcPts val="0"/>
                            </a:spcAft>
                          </a:pPr>
                          <a:r>
                            <a:rPr lang="en-GB" sz="900">
                              <a:effectLst/>
                            </a:rPr>
                            <a:t> </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ctr">
                            <a:lnSpc>
                              <a:spcPct val="150000"/>
                            </a:lnSpc>
                            <a:spcBef>
                              <a:spcPts val="200"/>
                            </a:spcBef>
                            <a:spcAft>
                              <a:spcPts val="0"/>
                            </a:spcAft>
                          </a:pPr>
                          <a:r>
                            <a:rPr lang="en-GB" sz="900">
                              <a:effectLst/>
                            </a:rPr>
                            <a:t>Value</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r>
                  <a:tr h="0">
                    <a:tc rowSpan="4">
                      <a:txBody>
                        <a:bodyPr/>
                        <a:lstStyle/>
                        <a:p>
                          <a:pPr marL="18415" algn="ctr">
                            <a:lnSpc>
                              <a:spcPct val="150000"/>
                            </a:lnSpc>
                            <a:spcBef>
                              <a:spcPts val="200"/>
                            </a:spcBef>
                            <a:spcAft>
                              <a:spcPts val="0"/>
                            </a:spcAft>
                          </a:pPr>
                          <a:r>
                            <a:rPr lang="en-GB" sz="900">
                              <a:effectLst/>
                            </a:rPr>
                            <a:t>Transmitter</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c>
                      <a:txBody>
                        <a:bodyPr/>
                        <a:lstStyle/>
                        <a:p>
                          <a:pPr marL="18415" algn="just">
                            <a:lnSpc>
                              <a:spcPct val="150000"/>
                            </a:lnSpc>
                            <a:spcBef>
                              <a:spcPts val="200"/>
                            </a:spcBef>
                            <a:spcAft>
                              <a:spcPts val="0"/>
                            </a:spcAft>
                          </a:pPr>
                          <a:r>
                            <a:rPr lang="en-GB" sz="900">
                              <a:effectLst/>
                            </a:rPr>
                            <a:t>Component line loss, </a:t>
                          </a:r>
                          <a14:m>
                            <m:oMath xmlns:m="http://schemas.openxmlformats.org/officeDocument/2006/math">
                              <m:sSub>
                                <m:sSubPr>
                                  <m:ctrlPr>
                                    <a:rPr lang="en-GB" sz="900" i="1">
                                      <a:effectLst/>
                                      <a:latin typeface="Cambria Math" panose="02040503050406030204" pitchFamily="18" charset="0"/>
                                    </a:rPr>
                                  </m:ctrlPr>
                                </m:sSubPr>
                                <m:e>
                                  <m:r>
                                    <a:rPr lang="en-GB" sz="900">
                                      <a:effectLst/>
                                      <a:latin typeface="Cambria Math" panose="02040503050406030204" pitchFamily="18" charset="0"/>
                                    </a:rPr>
                                    <m:t>𝐿</m:t>
                                  </m:r>
                                </m:e>
                                <m:sub>
                                  <m:r>
                                    <a:rPr lang="en-GB" sz="900">
                                      <a:effectLst/>
                                      <a:latin typeface="Cambria Math" panose="02040503050406030204" pitchFamily="18" charset="0"/>
                                    </a:rPr>
                                    <m:t>𝑇</m:t>
                                  </m:r>
                                  <m:r>
                                    <a:rPr lang="en-GB" sz="900">
                                      <a:effectLst/>
                                      <a:latin typeface="Cambria Math" panose="02040503050406030204" pitchFamily="18" charset="0"/>
                                    </a:rPr>
                                    <m:t>, </m:t>
                                  </m:r>
                                  <m:r>
                                    <a:rPr lang="en-GB" sz="900">
                                      <a:effectLst/>
                                      <a:latin typeface="Cambria Math" panose="02040503050406030204" pitchFamily="18" charset="0"/>
                                    </a:rPr>
                                    <m:t>𝐿𝑖𝑛𝑒</m:t>
                                  </m:r>
                                </m:sub>
                              </m:sSub>
                            </m:oMath>
                          </a14:m>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ctr">
                            <a:lnSpc>
                              <a:spcPct val="150000"/>
                            </a:lnSpc>
                            <a:spcBef>
                              <a:spcPts val="200"/>
                            </a:spcBef>
                            <a:spcAft>
                              <a:spcPts val="0"/>
                            </a:spcAft>
                          </a:pPr>
                          <a:r>
                            <a:rPr lang="en-GB" sz="900">
                              <a:effectLst/>
                            </a:rPr>
                            <a:t>-1.0 dB</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r>
                  <a:tr h="0">
                    <a:tc vMerge="1">
                      <a:txBody>
                        <a:bodyPr/>
                        <a:lstStyle/>
                        <a:p>
                          <a:endParaRPr lang="en-GB"/>
                        </a:p>
                      </a:txBody>
                      <a:tcPr/>
                    </a:tc>
                    <a:tc>
                      <a:txBody>
                        <a:bodyPr/>
                        <a:lstStyle/>
                        <a:p>
                          <a:pPr marL="18415" algn="just">
                            <a:lnSpc>
                              <a:spcPct val="150000"/>
                            </a:lnSpc>
                            <a:spcBef>
                              <a:spcPts val="200"/>
                            </a:spcBef>
                            <a:spcAft>
                              <a:spcPts val="0"/>
                            </a:spcAft>
                          </a:pPr>
                          <a:r>
                            <a:rPr lang="en-GB" sz="900">
                              <a:effectLst/>
                            </a:rPr>
                            <a:t>Pointing loss, </a:t>
                          </a:r>
                          <a14:m>
                            <m:oMath xmlns:m="http://schemas.openxmlformats.org/officeDocument/2006/math">
                              <m:sSub>
                                <m:sSubPr>
                                  <m:ctrlPr>
                                    <a:rPr lang="en-GB" sz="900" i="1">
                                      <a:effectLst/>
                                      <a:latin typeface="Cambria Math" panose="02040503050406030204" pitchFamily="18" charset="0"/>
                                    </a:rPr>
                                  </m:ctrlPr>
                                </m:sSubPr>
                                <m:e>
                                  <m:r>
                                    <a:rPr lang="en-GB" sz="900">
                                      <a:effectLst/>
                                      <a:latin typeface="Cambria Math" panose="02040503050406030204" pitchFamily="18" charset="0"/>
                                    </a:rPr>
                                    <m:t>𝐿</m:t>
                                  </m:r>
                                </m:e>
                                <m:sub>
                                  <m:r>
                                    <a:rPr lang="en-GB" sz="900">
                                      <a:effectLst/>
                                      <a:latin typeface="Cambria Math" panose="02040503050406030204" pitchFamily="18" charset="0"/>
                                    </a:rPr>
                                    <m:t>𝑇</m:t>
                                  </m:r>
                                  <m:r>
                                    <a:rPr lang="en-GB" sz="900">
                                      <a:effectLst/>
                                      <a:latin typeface="Cambria Math" panose="02040503050406030204" pitchFamily="18" charset="0"/>
                                    </a:rPr>
                                    <m:t>, </m:t>
                                  </m:r>
                                  <m:r>
                                    <a:rPr lang="en-GB" sz="900">
                                      <a:effectLst/>
                                      <a:latin typeface="Cambria Math" panose="02040503050406030204" pitchFamily="18" charset="0"/>
                                    </a:rPr>
                                    <m:t>𝑃𝑜𝑖𝑛𝑡</m:t>
                                  </m:r>
                                </m:sub>
                              </m:sSub>
                            </m:oMath>
                          </a14:m>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ctr">
                            <a:lnSpc>
                              <a:spcPct val="150000"/>
                            </a:lnSpc>
                            <a:spcBef>
                              <a:spcPts val="200"/>
                            </a:spcBef>
                            <a:spcAft>
                              <a:spcPts val="0"/>
                            </a:spcAft>
                          </a:pPr>
                          <a:r>
                            <a:rPr lang="en-GB" sz="900">
                              <a:effectLst/>
                            </a:rPr>
                            <a:t>0 dB</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r>
                  <a:tr h="0">
                    <a:tc vMerge="1">
                      <a:txBody>
                        <a:bodyPr/>
                        <a:lstStyle/>
                        <a:p>
                          <a:endParaRPr lang="en-GB"/>
                        </a:p>
                      </a:txBody>
                      <a:tcPr/>
                    </a:tc>
                    <a:tc>
                      <a:txBody>
                        <a:bodyPr/>
                        <a:lstStyle/>
                        <a:p>
                          <a:pPr marL="18415" algn="just">
                            <a:lnSpc>
                              <a:spcPct val="150000"/>
                            </a:lnSpc>
                            <a:spcBef>
                              <a:spcPts val="200"/>
                            </a:spcBef>
                            <a:spcAft>
                              <a:spcPts val="0"/>
                            </a:spcAft>
                          </a:pPr>
                          <a:r>
                            <a:rPr lang="en-GB" sz="900">
                              <a:effectLst/>
                            </a:rPr>
                            <a:t>Radome loss, </a:t>
                          </a:r>
                          <a14:m>
                            <m:oMath xmlns:m="http://schemas.openxmlformats.org/officeDocument/2006/math">
                              <m:sSub>
                                <m:sSubPr>
                                  <m:ctrlPr>
                                    <a:rPr lang="en-GB" sz="900" i="1">
                                      <a:effectLst/>
                                      <a:latin typeface="Cambria Math" panose="02040503050406030204" pitchFamily="18" charset="0"/>
                                    </a:rPr>
                                  </m:ctrlPr>
                                </m:sSubPr>
                                <m:e>
                                  <m:r>
                                    <a:rPr lang="en-GB" sz="900">
                                      <a:effectLst/>
                                      <a:latin typeface="Cambria Math" panose="02040503050406030204" pitchFamily="18" charset="0"/>
                                    </a:rPr>
                                    <m:t>𝐿</m:t>
                                  </m:r>
                                </m:e>
                                <m:sub>
                                  <m:r>
                                    <a:rPr lang="en-GB" sz="900">
                                      <a:effectLst/>
                                      <a:latin typeface="Cambria Math" panose="02040503050406030204" pitchFamily="18" charset="0"/>
                                    </a:rPr>
                                    <m:t>𝑇</m:t>
                                  </m:r>
                                  <m:r>
                                    <a:rPr lang="en-GB" sz="900">
                                      <a:effectLst/>
                                      <a:latin typeface="Cambria Math" panose="02040503050406030204" pitchFamily="18" charset="0"/>
                                    </a:rPr>
                                    <m:t>, </m:t>
                                  </m:r>
                                  <m:r>
                                    <a:rPr lang="en-GB" sz="900">
                                      <a:effectLst/>
                                      <a:latin typeface="Cambria Math" panose="02040503050406030204" pitchFamily="18" charset="0"/>
                                    </a:rPr>
                                    <m:t>𝑅𝑎𝑑𝑜𝑚𝑒</m:t>
                                  </m:r>
                                </m:sub>
                              </m:sSub>
                            </m:oMath>
                          </a14:m>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ctr">
                            <a:lnSpc>
                              <a:spcPct val="150000"/>
                            </a:lnSpc>
                            <a:spcBef>
                              <a:spcPts val="200"/>
                            </a:spcBef>
                            <a:spcAft>
                              <a:spcPts val="0"/>
                            </a:spcAft>
                          </a:pPr>
                          <a:r>
                            <a:rPr lang="en-GB" sz="900">
                              <a:effectLst/>
                            </a:rPr>
                            <a:t>0 to -0.5 dB</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r>
                  <a:tr h="0">
                    <a:tc vMerge="1">
                      <a:txBody>
                        <a:bodyPr/>
                        <a:lstStyle/>
                        <a:p>
                          <a:endParaRPr lang="en-GB"/>
                        </a:p>
                      </a:txBody>
                      <a:tcPr/>
                    </a:tc>
                    <a:tc>
                      <a:txBody>
                        <a:bodyPr/>
                        <a:lstStyle/>
                        <a:p>
                          <a:pPr marL="18415" algn="just">
                            <a:lnSpc>
                              <a:spcPct val="150000"/>
                            </a:lnSpc>
                            <a:spcBef>
                              <a:spcPts val="200"/>
                            </a:spcBef>
                            <a:spcAft>
                              <a:spcPts val="0"/>
                            </a:spcAft>
                          </a:pPr>
                          <a:r>
                            <a:rPr lang="en-GB" sz="900">
                              <a:effectLst/>
                            </a:rPr>
                            <a:t>Transmitter Power, </a:t>
                          </a:r>
                          <a14:m>
                            <m:oMath xmlns:m="http://schemas.openxmlformats.org/officeDocument/2006/math">
                              <m:sSub>
                                <m:sSubPr>
                                  <m:ctrlPr>
                                    <a:rPr lang="en-GB" sz="900" i="1">
                                      <a:effectLst/>
                                      <a:latin typeface="Cambria Math" panose="02040503050406030204" pitchFamily="18" charset="0"/>
                                    </a:rPr>
                                  </m:ctrlPr>
                                </m:sSubPr>
                                <m:e>
                                  <m:r>
                                    <a:rPr lang="en-GB" sz="900">
                                      <a:effectLst/>
                                      <a:latin typeface="Cambria Math" panose="02040503050406030204" pitchFamily="18" charset="0"/>
                                    </a:rPr>
                                    <m:t>𝑃</m:t>
                                  </m:r>
                                </m:e>
                                <m:sub>
                                  <m:r>
                                    <a:rPr lang="en-GB" sz="900">
                                      <a:effectLst/>
                                      <a:latin typeface="Cambria Math" panose="02040503050406030204" pitchFamily="18" charset="0"/>
                                    </a:rPr>
                                    <m:t>𝑇</m:t>
                                  </m:r>
                                </m:sub>
                              </m:sSub>
                            </m:oMath>
                          </a14:m>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457200" algn="ctr">
                            <a:lnSpc>
                              <a:spcPct val="150000"/>
                            </a:lnSpc>
                            <a:spcBef>
                              <a:spcPts val="200"/>
                            </a:spcBef>
                            <a:spcAft>
                              <a:spcPts val="0"/>
                            </a:spcAft>
                          </a:pPr>
                          <a14:m>
                            <m:oMathPara xmlns:m="http://schemas.openxmlformats.org/officeDocument/2006/math">
                              <m:oMathParaPr>
                                <m:jc m:val="centerGroup"/>
                              </m:oMathParaPr>
                              <m:oMath xmlns:m="http://schemas.openxmlformats.org/officeDocument/2006/math">
                                <m:r>
                                  <a:rPr lang="en-GB" sz="900">
                                    <a:effectLst/>
                                    <a:latin typeface="Cambria Math" panose="02040503050406030204" pitchFamily="18" charset="0"/>
                                  </a:rPr>
                                  <m:t>−</m:t>
                                </m:r>
                              </m:oMath>
                            </m:oMathPara>
                          </a14:m>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0">
                    <a:tc rowSpan="3">
                      <a:txBody>
                        <a:bodyPr/>
                        <a:lstStyle/>
                        <a:p>
                          <a:pPr marL="18415" algn="ctr">
                            <a:lnSpc>
                              <a:spcPct val="150000"/>
                            </a:lnSpc>
                            <a:spcBef>
                              <a:spcPts val="200"/>
                            </a:spcBef>
                            <a:spcAft>
                              <a:spcPts val="0"/>
                            </a:spcAft>
                          </a:pPr>
                          <a:r>
                            <a:rPr lang="en-GB" sz="900">
                              <a:effectLst/>
                            </a:rPr>
                            <a:t>Propagation</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c>
                      <a:txBody>
                        <a:bodyPr/>
                        <a:lstStyle/>
                        <a:p>
                          <a:pPr marL="18415" algn="just">
                            <a:lnSpc>
                              <a:spcPct val="150000"/>
                            </a:lnSpc>
                            <a:spcBef>
                              <a:spcPts val="200"/>
                            </a:spcBef>
                            <a:spcAft>
                              <a:spcPts val="0"/>
                            </a:spcAft>
                          </a:pPr>
                          <a:r>
                            <a:rPr lang="en-GB" sz="900">
                              <a:effectLst/>
                            </a:rPr>
                            <a:t>Free space loss, </a:t>
                          </a:r>
                          <a14:m>
                            <m:oMath xmlns:m="http://schemas.openxmlformats.org/officeDocument/2006/math">
                              <m:r>
                                <a:rPr lang="en-GB" sz="900">
                                  <a:effectLst/>
                                  <a:latin typeface="Cambria Math" panose="02040503050406030204" pitchFamily="18" charset="0"/>
                                </a:rPr>
                                <m:t>20 </m:t>
                              </m:r>
                              <m:func>
                                <m:funcPr>
                                  <m:ctrlPr>
                                    <a:rPr lang="en-GB" sz="900" i="1">
                                      <a:effectLst/>
                                      <a:latin typeface="Cambria Math" panose="02040503050406030204" pitchFamily="18" charset="0"/>
                                    </a:rPr>
                                  </m:ctrlPr>
                                </m:funcPr>
                                <m:fName>
                                  <m:sSub>
                                    <m:sSubPr>
                                      <m:ctrlPr>
                                        <a:rPr lang="en-GB" sz="900" i="1">
                                          <a:effectLst/>
                                          <a:latin typeface="Cambria Math" panose="02040503050406030204" pitchFamily="18" charset="0"/>
                                        </a:rPr>
                                      </m:ctrlPr>
                                    </m:sSubPr>
                                    <m:e>
                                      <m:r>
                                        <m:rPr>
                                          <m:sty m:val="p"/>
                                        </m:rPr>
                                        <a:rPr lang="en-GB" sz="900">
                                          <a:effectLst/>
                                          <a:latin typeface="Cambria Math" panose="02040503050406030204" pitchFamily="18" charset="0"/>
                                        </a:rPr>
                                        <m:t>log</m:t>
                                      </m:r>
                                    </m:e>
                                    <m:sub>
                                      <m:r>
                                        <a:rPr lang="en-GB" sz="900">
                                          <a:effectLst/>
                                          <a:latin typeface="Cambria Math" panose="02040503050406030204" pitchFamily="18" charset="0"/>
                                        </a:rPr>
                                        <m:t>10</m:t>
                                      </m:r>
                                    </m:sub>
                                  </m:sSub>
                                </m:fName>
                                <m:e>
                                  <m:r>
                                    <a:rPr lang="en-GB" sz="900">
                                      <a:effectLst/>
                                      <a:latin typeface="Cambria Math" panose="02040503050406030204" pitchFamily="18" charset="0"/>
                                    </a:rPr>
                                    <m:t>(</m:t>
                                  </m:r>
                                  <m:r>
                                    <a:rPr lang="en-GB" sz="900">
                                      <a:effectLst/>
                                      <a:latin typeface="Cambria Math" panose="02040503050406030204" pitchFamily="18" charset="0"/>
                                    </a:rPr>
                                    <m:t>𝜆</m:t>
                                  </m:r>
                                  <m:r>
                                    <a:rPr lang="en-GB" sz="900">
                                      <a:effectLst/>
                                      <a:latin typeface="Cambria Math" panose="02040503050406030204" pitchFamily="18" charset="0"/>
                                    </a:rPr>
                                    <m:t>/4</m:t>
                                  </m:r>
                                  <m:r>
                                    <a:rPr lang="en-GB" sz="900">
                                      <a:effectLst/>
                                      <a:latin typeface="Cambria Math" panose="02040503050406030204" pitchFamily="18" charset="0"/>
                                    </a:rPr>
                                    <m:t>𝜋</m:t>
                                  </m:r>
                                  <m:r>
                                    <a:rPr lang="en-GB" sz="900">
                                      <a:effectLst/>
                                      <a:latin typeface="Cambria Math" panose="02040503050406030204" pitchFamily="18" charset="0"/>
                                    </a:rPr>
                                    <m:t>𝑅</m:t>
                                  </m:r>
                                  <m:r>
                                    <a:rPr lang="en-GB" sz="900">
                                      <a:effectLst/>
                                      <a:latin typeface="Cambria Math" panose="02040503050406030204" pitchFamily="18" charset="0"/>
                                    </a:rPr>
                                    <m:t>)</m:t>
                                  </m:r>
                                </m:e>
                              </m:func>
                            </m:oMath>
                          </a14:m>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457200" algn="ctr">
                            <a:lnSpc>
                              <a:spcPct val="150000"/>
                            </a:lnSpc>
                            <a:spcBef>
                              <a:spcPts val="200"/>
                            </a:spcBef>
                            <a:spcAft>
                              <a:spcPts val="0"/>
                            </a:spcAft>
                          </a:pPr>
                          <a14:m>
                            <m:oMathPara xmlns:m="http://schemas.openxmlformats.org/officeDocument/2006/math">
                              <m:oMathParaPr>
                                <m:jc m:val="centerGroup"/>
                              </m:oMathParaPr>
                              <m:oMath xmlns:m="http://schemas.openxmlformats.org/officeDocument/2006/math">
                                <m:r>
                                  <a:rPr lang="en-GB" sz="900">
                                    <a:effectLst/>
                                    <a:latin typeface="Cambria Math" panose="02040503050406030204" pitchFamily="18" charset="0"/>
                                  </a:rPr>
                                  <m:t>−</m:t>
                                </m:r>
                              </m:oMath>
                            </m:oMathPara>
                          </a14:m>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0">
                    <a:tc vMerge="1">
                      <a:txBody>
                        <a:bodyPr/>
                        <a:lstStyle/>
                        <a:p>
                          <a:endParaRPr lang="en-GB"/>
                        </a:p>
                      </a:txBody>
                      <a:tcPr/>
                    </a:tc>
                    <a:tc>
                      <a:txBody>
                        <a:bodyPr/>
                        <a:lstStyle/>
                        <a:p>
                          <a:pPr marL="18415" algn="just">
                            <a:lnSpc>
                              <a:spcPct val="150000"/>
                            </a:lnSpc>
                            <a:spcBef>
                              <a:spcPts val="200"/>
                            </a:spcBef>
                            <a:spcAft>
                              <a:spcPts val="0"/>
                            </a:spcAft>
                          </a:pPr>
                          <a:r>
                            <a:rPr lang="en-GB" sz="900">
                              <a:effectLst/>
                            </a:rPr>
                            <a:t>Atmospheric absorption, </a:t>
                          </a:r>
                          <a14:m>
                            <m:oMath xmlns:m="http://schemas.openxmlformats.org/officeDocument/2006/math">
                              <m:r>
                                <a:rPr lang="en-GB" sz="900">
                                  <a:effectLst/>
                                  <a:latin typeface="Cambria Math" panose="02040503050406030204" pitchFamily="18" charset="0"/>
                                </a:rPr>
                                <m:t> </m:t>
                              </m:r>
                              <m:sSub>
                                <m:sSubPr>
                                  <m:ctrlPr>
                                    <a:rPr lang="en-GB" sz="900" i="1">
                                      <a:effectLst/>
                                      <a:latin typeface="Cambria Math" panose="02040503050406030204" pitchFamily="18" charset="0"/>
                                    </a:rPr>
                                  </m:ctrlPr>
                                </m:sSubPr>
                                <m:e>
                                  <m:r>
                                    <a:rPr lang="en-GB" sz="900">
                                      <a:effectLst/>
                                      <a:latin typeface="Cambria Math" panose="02040503050406030204" pitchFamily="18" charset="0"/>
                                    </a:rPr>
                                    <m:t>𝐿</m:t>
                                  </m:r>
                                </m:e>
                                <m:sub>
                                  <m:r>
                                    <a:rPr lang="en-GB" sz="900">
                                      <a:effectLst/>
                                      <a:latin typeface="Cambria Math" panose="02040503050406030204" pitchFamily="18" charset="0"/>
                                    </a:rPr>
                                    <m:t>𝑃</m:t>
                                  </m:r>
                                  <m:r>
                                    <a:rPr lang="en-GB" sz="900">
                                      <a:effectLst/>
                                      <a:latin typeface="Cambria Math" panose="02040503050406030204" pitchFamily="18" charset="0"/>
                                    </a:rPr>
                                    <m:t>, </m:t>
                                  </m:r>
                                  <m:r>
                                    <a:rPr lang="en-GB" sz="900">
                                      <a:effectLst/>
                                      <a:latin typeface="Cambria Math" panose="02040503050406030204" pitchFamily="18" charset="0"/>
                                    </a:rPr>
                                    <m:t>𝐴𝑡𝑚</m:t>
                                  </m:r>
                                </m:sub>
                              </m:sSub>
                            </m:oMath>
                          </a14:m>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457200" algn="l">
                            <a:lnSpc>
                              <a:spcPct val="150000"/>
                            </a:lnSpc>
                            <a:spcBef>
                              <a:spcPts val="200"/>
                            </a:spcBef>
                            <a:spcAft>
                              <a:spcPts val="0"/>
                            </a:spcAft>
                          </a:pPr>
                          <a:r>
                            <a:rPr lang="en-GB" sz="900">
                              <a:effectLst/>
                            </a:rPr>
                            <a:t>-0.01 dB/km</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0">
                    <a:tc vMerge="1">
                      <a:txBody>
                        <a:bodyPr/>
                        <a:lstStyle/>
                        <a:p>
                          <a:endParaRPr lang="en-GB"/>
                        </a:p>
                      </a:txBody>
                      <a:tcPr/>
                    </a:tc>
                    <a:tc>
                      <a:txBody>
                        <a:bodyPr/>
                        <a:lstStyle/>
                        <a:p>
                          <a:pPr marL="18415" algn="just">
                            <a:lnSpc>
                              <a:spcPct val="150000"/>
                            </a:lnSpc>
                            <a:spcBef>
                              <a:spcPts val="200"/>
                            </a:spcBef>
                            <a:spcAft>
                              <a:spcPts val="0"/>
                            </a:spcAft>
                          </a:pPr>
                          <a:r>
                            <a:rPr lang="en-GB" sz="900">
                              <a:effectLst/>
                            </a:rPr>
                            <a:t>Precipitation absorption, </a:t>
                          </a:r>
                          <a14:m>
                            <m:oMath xmlns:m="http://schemas.openxmlformats.org/officeDocument/2006/math">
                              <m:sSub>
                                <m:sSubPr>
                                  <m:ctrlPr>
                                    <a:rPr lang="en-GB" sz="900" i="1">
                                      <a:effectLst/>
                                      <a:latin typeface="Cambria Math" panose="02040503050406030204" pitchFamily="18" charset="0"/>
                                    </a:rPr>
                                  </m:ctrlPr>
                                </m:sSubPr>
                                <m:e>
                                  <m:r>
                                    <a:rPr lang="en-GB" sz="900">
                                      <a:effectLst/>
                                      <a:latin typeface="Cambria Math" panose="02040503050406030204" pitchFamily="18" charset="0"/>
                                    </a:rPr>
                                    <m:t>𝐿</m:t>
                                  </m:r>
                                </m:e>
                                <m:sub>
                                  <m:r>
                                    <a:rPr lang="en-GB" sz="900">
                                      <a:effectLst/>
                                      <a:latin typeface="Cambria Math" panose="02040503050406030204" pitchFamily="18" charset="0"/>
                                    </a:rPr>
                                    <m:t>𝑃</m:t>
                                  </m:r>
                                  <m:r>
                                    <a:rPr lang="en-GB" sz="900">
                                      <a:effectLst/>
                                      <a:latin typeface="Cambria Math" panose="02040503050406030204" pitchFamily="18" charset="0"/>
                                    </a:rPr>
                                    <m:t>, </m:t>
                                  </m:r>
                                  <m:r>
                                    <a:rPr lang="en-GB" sz="900">
                                      <a:effectLst/>
                                      <a:latin typeface="Cambria Math" panose="02040503050406030204" pitchFamily="18" charset="0"/>
                                    </a:rPr>
                                    <m:t>𝑃𝑟𝑒𝑐𝑖𝑝</m:t>
                                  </m:r>
                                </m:sub>
                              </m:sSub>
                            </m:oMath>
                          </a14:m>
                          <a:r>
                            <a:rPr lang="en-GB" sz="900">
                              <a:effectLst/>
                            </a:rPr>
                            <a:t> </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457200" algn="l">
                            <a:lnSpc>
                              <a:spcPct val="150000"/>
                            </a:lnSpc>
                            <a:spcBef>
                              <a:spcPts val="200"/>
                            </a:spcBef>
                            <a:spcAft>
                              <a:spcPts val="0"/>
                            </a:spcAft>
                          </a:pPr>
                          <a:r>
                            <a:rPr lang="en-GB" sz="900" dirty="0">
                              <a:effectLst/>
                            </a:rPr>
                            <a:t>-0.006 dB/km</a:t>
                          </a:r>
                          <a:endParaRPr lang="en-GB" sz="950" dirty="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bl>
              </a:graphicData>
            </a:graphic>
          </p:graphicFrame>
        </mc:Choice>
        <mc:Fallback xmlns="">
          <p:graphicFrame>
            <p:nvGraphicFramePr>
              <p:cNvPr id="21" name="Table 20"/>
              <p:cNvGraphicFramePr>
                <a:graphicFrameLocks noGrp="1"/>
              </p:cNvGraphicFramePr>
              <p:nvPr>
                <p:extLst>
                  <p:ext uri="{D42A27DB-BD31-4B8C-83A1-F6EECF244321}">
                    <p14:modId xmlns:p14="http://schemas.microsoft.com/office/powerpoint/2010/main" val="1138448284"/>
                  </p:ext>
                </p:extLst>
              </p:nvPr>
            </p:nvGraphicFramePr>
            <p:xfrm>
              <a:off x="345941" y="4740591"/>
              <a:ext cx="5993130" cy="1990537"/>
            </p:xfrm>
            <a:graphic>
              <a:graphicData uri="http://schemas.openxmlformats.org/drawingml/2006/table">
                <a:tbl>
                  <a:tblPr firstRow="1" firstCol="1" bandRow="1">
                    <a:tableStyleId>{5C22544A-7EE6-4342-B048-85BDC9FD1C3A}</a:tableStyleId>
                  </a:tblPr>
                  <a:tblGrid>
                    <a:gridCol w="2321560"/>
                    <a:gridCol w="2321560"/>
                    <a:gridCol w="1350010"/>
                  </a:tblGrid>
                  <a:tr h="216027">
                    <a:tc>
                      <a:txBody>
                        <a:bodyPr/>
                        <a:lstStyle/>
                        <a:p>
                          <a:pPr marL="18415" algn="just">
                            <a:lnSpc>
                              <a:spcPct val="150000"/>
                            </a:lnSpc>
                            <a:spcBef>
                              <a:spcPts val="200"/>
                            </a:spcBef>
                            <a:spcAft>
                              <a:spcPts val="0"/>
                            </a:spcAft>
                          </a:pPr>
                          <a:r>
                            <a:rPr lang="en-GB" sz="900" dirty="0">
                              <a:effectLst/>
                            </a:rPr>
                            <a:t> </a:t>
                          </a:r>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just">
                            <a:lnSpc>
                              <a:spcPct val="150000"/>
                            </a:lnSpc>
                            <a:spcBef>
                              <a:spcPts val="200"/>
                            </a:spcBef>
                            <a:spcAft>
                              <a:spcPts val="0"/>
                            </a:spcAft>
                          </a:pPr>
                          <a:r>
                            <a:rPr lang="en-GB" sz="900">
                              <a:effectLst/>
                            </a:rPr>
                            <a:t> </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ctr">
                            <a:lnSpc>
                              <a:spcPct val="150000"/>
                            </a:lnSpc>
                            <a:spcBef>
                              <a:spcPts val="200"/>
                            </a:spcBef>
                            <a:spcAft>
                              <a:spcPts val="0"/>
                            </a:spcAft>
                          </a:pPr>
                          <a:r>
                            <a:rPr lang="en-GB" sz="900">
                              <a:effectLst/>
                            </a:rPr>
                            <a:t>Value</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r>
                  <a:tr h="251524">
                    <a:tc rowSpan="4">
                      <a:txBody>
                        <a:bodyPr/>
                        <a:lstStyle/>
                        <a:p>
                          <a:pPr marL="18415" algn="ctr">
                            <a:lnSpc>
                              <a:spcPct val="150000"/>
                            </a:lnSpc>
                            <a:spcBef>
                              <a:spcPts val="200"/>
                            </a:spcBef>
                            <a:spcAft>
                              <a:spcPts val="0"/>
                            </a:spcAft>
                          </a:pPr>
                          <a:r>
                            <a:rPr lang="en-GB" sz="900">
                              <a:effectLst/>
                            </a:rPr>
                            <a:t>Transmitter</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c>
                      <a:txBody>
                        <a:bodyPr/>
                        <a:lstStyle/>
                        <a:p>
                          <a:endParaRPr lang="en-US"/>
                        </a:p>
                      </a:txBody>
                      <a:tcPr marL="36830" marR="36830" marT="18415" marB="18415">
                        <a:blipFill rotWithShape="0">
                          <a:blip r:embed="rId5"/>
                          <a:stretch>
                            <a:fillRect l="-100262" t="-90244" r="-59580" b="-617073"/>
                          </a:stretch>
                        </a:blipFill>
                      </a:tcPr>
                    </a:tc>
                    <a:tc>
                      <a:txBody>
                        <a:bodyPr/>
                        <a:lstStyle/>
                        <a:p>
                          <a:pPr marL="18415" algn="ctr">
                            <a:lnSpc>
                              <a:spcPct val="150000"/>
                            </a:lnSpc>
                            <a:spcBef>
                              <a:spcPts val="200"/>
                            </a:spcBef>
                            <a:spcAft>
                              <a:spcPts val="0"/>
                            </a:spcAft>
                          </a:pPr>
                          <a:r>
                            <a:rPr lang="en-GB" sz="900">
                              <a:effectLst/>
                            </a:rPr>
                            <a:t>-1.0 dB</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r>
                  <a:tr h="251524">
                    <a:tc vMerge="1">
                      <a:txBody>
                        <a:bodyPr/>
                        <a:lstStyle/>
                        <a:p>
                          <a:endParaRPr lang="en-GB"/>
                        </a:p>
                      </a:txBody>
                      <a:tcPr/>
                    </a:tc>
                    <a:tc>
                      <a:txBody>
                        <a:bodyPr/>
                        <a:lstStyle/>
                        <a:p>
                          <a:endParaRPr lang="en-US"/>
                        </a:p>
                      </a:txBody>
                      <a:tcPr marL="36830" marR="36830" marT="18415" marB="18415">
                        <a:blipFill rotWithShape="0">
                          <a:blip r:embed="rId5"/>
                          <a:stretch>
                            <a:fillRect l="-100262" t="-190244" r="-59580" b="-517073"/>
                          </a:stretch>
                        </a:blipFill>
                      </a:tcPr>
                    </a:tc>
                    <a:tc>
                      <a:txBody>
                        <a:bodyPr/>
                        <a:lstStyle/>
                        <a:p>
                          <a:pPr marL="18415" algn="ctr">
                            <a:lnSpc>
                              <a:spcPct val="150000"/>
                            </a:lnSpc>
                            <a:spcBef>
                              <a:spcPts val="200"/>
                            </a:spcBef>
                            <a:spcAft>
                              <a:spcPts val="0"/>
                            </a:spcAft>
                          </a:pPr>
                          <a:r>
                            <a:rPr lang="en-GB" sz="900">
                              <a:effectLst/>
                            </a:rPr>
                            <a:t>0 dB</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r>
                  <a:tr h="251524">
                    <a:tc vMerge="1">
                      <a:txBody>
                        <a:bodyPr/>
                        <a:lstStyle/>
                        <a:p>
                          <a:endParaRPr lang="en-GB"/>
                        </a:p>
                      </a:txBody>
                      <a:tcPr/>
                    </a:tc>
                    <a:tc>
                      <a:txBody>
                        <a:bodyPr/>
                        <a:lstStyle/>
                        <a:p>
                          <a:endParaRPr lang="en-US"/>
                        </a:p>
                      </a:txBody>
                      <a:tcPr marL="36830" marR="36830" marT="18415" marB="18415">
                        <a:blipFill rotWithShape="0">
                          <a:blip r:embed="rId5"/>
                          <a:stretch>
                            <a:fillRect l="-100262" t="-283333" r="-59580" b="-404762"/>
                          </a:stretch>
                        </a:blipFill>
                      </a:tcPr>
                    </a:tc>
                    <a:tc>
                      <a:txBody>
                        <a:bodyPr/>
                        <a:lstStyle/>
                        <a:p>
                          <a:pPr marL="18415" algn="ctr">
                            <a:lnSpc>
                              <a:spcPct val="150000"/>
                            </a:lnSpc>
                            <a:spcBef>
                              <a:spcPts val="200"/>
                            </a:spcBef>
                            <a:spcAft>
                              <a:spcPts val="0"/>
                            </a:spcAft>
                          </a:pPr>
                          <a:r>
                            <a:rPr lang="en-GB" sz="900">
                              <a:effectLst/>
                            </a:rPr>
                            <a:t>0 to -0.5 dB</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r>
                  <a:tr h="242570">
                    <a:tc vMerge="1">
                      <a:txBody>
                        <a:bodyPr/>
                        <a:lstStyle/>
                        <a:p>
                          <a:endParaRPr lang="en-GB"/>
                        </a:p>
                      </a:txBody>
                      <a:tcPr/>
                    </a:tc>
                    <a:tc>
                      <a:txBody>
                        <a:bodyPr/>
                        <a:lstStyle/>
                        <a:p>
                          <a:endParaRPr lang="en-US"/>
                        </a:p>
                      </a:txBody>
                      <a:tcPr marL="36830" marR="36830" marT="18415" marB="18415">
                        <a:blipFill rotWithShape="0">
                          <a:blip r:embed="rId5"/>
                          <a:stretch>
                            <a:fillRect l="-100262" t="-402500" r="-59580" b="-325000"/>
                          </a:stretch>
                        </a:blipFill>
                      </a:tcPr>
                    </a:tc>
                    <a:tc>
                      <a:txBody>
                        <a:bodyPr/>
                        <a:lstStyle/>
                        <a:p>
                          <a:endParaRPr lang="en-US"/>
                        </a:p>
                      </a:txBody>
                      <a:tcPr marL="36830" marR="36830" marT="18415" marB="18415">
                        <a:blipFill rotWithShape="0">
                          <a:blip r:embed="rId5"/>
                          <a:stretch>
                            <a:fillRect l="-343694" t="-402500" r="-2252" b="-325000"/>
                          </a:stretch>
                        </a:blipFill>
                      </a:tcPr>
                    </a:tc>
                  </a:tr>
                  <a:tr h="264859">
                    <a:tc rowSpan="3">
                      <a:txBody>
                        <a:bodyPr/>
                        <a:lstStyle/>
                        <a:p>
                          <a:pPr marL="18415" algn="ctr">
                            <a:lnSpc>
                              <a:spcPct val="150000"/>
                            </a:lnSpc>
                            <a:spcBef>
                              <a:spcPts val="200"/>
                            </a:spcBef>
                            <a:spcAft>
                              <a:spcPts val="0"/>
                            </a:spcAft>
                          </a:pPr>
                          <a:r>
                            <a:rPr lang="en-GB" sz="900">
                              <a:effectLst/>
                            </a:rPr>
                            <a:t>Propagation</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c>
                      <a:txBody>
                        <a:bodyPr/>
                        <a:lstStyle/>
                        <a:p>
                          <a:endParaRPr lang="en-US"/>
                        </a:p>
                      </a:txBody>
                      <a:tcPr marL="36830" marR="36830" marT="18415" marB="18415">
                        <a:blipFill rotWithShape="0">
                          <a:blip r:embed="rId5"/>
                          <a:stretch>
                            <a:fillRect l="-100262" t="-456818" r="-59580" b="-195455"/>
                          </a:stretch>
                        </a:blipFill>
                      </a:tcPr>
                    </a:tc>
                    <a:tc>
                      <a:txBody>
                        <a:bodyPr/>
                        <a:lstStyle/>
                        <a:p>
                          <a:endParaRPr lang="en-US"/>
                        </a:p>
                      </a:txBody>
                      <a:tcPr marL="36830" marR="36830" marT="18415" marB="18415">
                        <a:blipFill rotWithShape="0">
                          <a:blip r:embed="rId5"/>
                          <a:stretch>
                            <a:fillRect l="-343694" t="-456818" r="-2252" b="-195455"/>
                          </a:stretch>
                        </a:blipFill>
                      </a:tcPr>
                    </a:tc>
                  </a:tr>
                  <a:tr h="251524">
                    <a:tc vMerge="1">
                      <a:txBody>
                        <a:bodyPr/>
                        <a:lstStyle/>
                        <a:p>
                          <a:endParaRPr lang="en-GB"/>
                        </a:p>
                      </a:txBody>
                      <a:tcPr/>
                    </a:tc>
                    <a:tc>
                      <a:txBody>
                        <a:bodyPr/>
                        <a:lstStyle/>
                        <a:p>
                          <a:endParaRPr lang="en-US"/>
                        </a:p>
                      </a:txBody>
                      <a:tcPr marL="36830" marR="36830" marT="18415" marB="18415">
                        <a:blipFill rotWithShape="0">
                          <a:blip r:embed="rId5"/>
                          <a:stretch>
                            <a:fillRect l="-100262" t="-597561" r="-59580" b="-109756"/>
                          </a:stretch>
                        </a:blipFill>
                      </a:tcPr>
                    </a:tc>
                    <a:tc>
                      <a:txBody>
                        <a:bodyPr/>
                        <a:lstStyle/>
                        <a:p>
                          <a:pPr marL="457200" algn="l">
                            <a:lnSpc>
                              <a:spcPct val="150000"/>
                            </a:lnSpc>
                            <a:spcBef>
                              <a:spcPts val="200"/>
                            </a:spcBef>
                            <a:spcAft>
                              <a:spcPts val="0"/>
                            </a:spcAft>
                          </a:pPr>
                          <a:r>
                            <a:rPr lang="en-GB" sz="900">
                              <a:effectLst/>
                            </a:rPr>
                            <a:t>-0.01 dB/km</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260985">
                    <a:tc vMerge="1">
                      <a:txBody>
                        <a:bodyPr/>
                        <a:lstStyle/>
                        <a:p>
                          <a:endParaRPr lang="en-GB"/>
                        </a:p>
                      </a:txBody>
                      <a:tcPr/>
                    </a:tc>
                    <a:tc>
                      <a:txBody>
                        <a:bodyPr/>
                        <a:lstStyle/>
                        <a:p>
                          <a:endParaRPr lang="en-US"/>
                        </a:p>
                      </a:txBody>
                      <a:tcPr marL="36830" marR="36830" marT="18415" marB="18415">
                        <a:blipFill rotWithShape="0">
                          <a:blip r:embed="rId5"/>
                          <a:stretch>
                            <a:fillRect l="-100262" t="-665116" r="-59580" b="-4651"/>
                          </a:stretch>
                        </a:blipFill>
                      </a:tcPr>
                    </a:tc>
                    <a:tc>
                      <a:txBody>
                        <a:bodyPr/>
                        <a:lstStyle/>
                        <a:p>
                          <a:pPr marL="457200" algn="l">
                            <a:lnSpc>
                              <a:spcPct val="150000"/>
                            </a:lnSpc>
                            <a:spcBef>
                              <a:spcPts val="200"/>
                            </a:spcBef>
                            <a:spcAft>
                              <a:spcPts val="0"/>
                            </a:spcAft>
                          </a:pPr>
                          <a:r>
                            <a:rPr lang="en-GB" sz="900" dirty="0">
                              <a:effectLst/>
                            </a:rPr>
                            <a:t>-0.006 dB/km</a:t>
                          </a:r>
                          <a:endParaRPr lang="en-GB" sz="950" dirty="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3204111024"/>
                  </p:ext>
                </p:extLst>
              </p:nvPr>
            </p:nvGraphicFramePr>
            <p:xfrm>
              <a:off x="6339071" y="4720462"/>
              <a:ext cx="5564605" cy="2188974"/>
            </p:xfrm>
            <a:graphic>
              <a:graphicData uri="http://schemas.openxmlformats.org/drawingml/2006/table">
                <a:tbl>
                  <a:tblPr firstRow="1" firstCol="1" bandRow="1">
                    <a:tableStyleId>{5C22544A-7EE6-4342-B048-85BDC9FD1C3A}</a:tableStyleId>
                  </a:tblPr>
                  <a:tblGrid>
                    <a:gridCol w="2155562"/>
                    <a:gridCol w="2155562"/>
                    <a:gridCol w="1253481"/>
                  </a:tblGrid>
                  <a:tr h="213390">
                    <a:tc rowSpan="5">
                      <a:txBody>
                        <a:bodyPr/>
                        <a:lstStyle/>
                        <a:p>
                          <a:pPr marL="18415" algn="ctr">
                            <a:lnSpc>
                              <a:spcPct val="150000"/>
                            </a:lnSpc>
                            <a:spcBef>
                              <a:spcPts val="200"/>
                            </a:spcBef>
                            <a:spcAft>
                              <a:spcPts val="0"/>
                            </a:spcAft>
                          </a:pPr>
                          <a:r>
                            <a:rPr lang="en-GB" sz="900" dirty="0">
                              <a:effectLst/>
                            </a:rPr>
                            <a:t>Receiver</a:t>
                          </a:r>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c>
                      <a:txBody>
                        <a:bodyPr/>
                        <a:lstStyle/>
                        <a:p>
                          <a:pPr marL="18415" algn="just">
                            <a:lnSpc>
                              <a:spcPct val="150000"/>
                            </a:lnSpc>
                            <a:spcBef>
                              <a:spcPts val="200"/>
                            </a:spcBef>
                            <a:spcAft>
                              <a:spcPts val="0"/>
                            </a:spcAft>
                          </a:pPr>
                          <a:r>
                            <a:rPr lang="en-GB" sz="900" b="0" dirty="0" smtClean="0">
                              <a:solidFill>
                                <a:schemeClr val="bg1"/>
                              </a:solidFill>
                              <a:effectLst/>
                            </a:rPr>
                            <a:t>Peak antenna gain, </a:t>
                          </a:r>
                          <a14:m>
                            <m:oMath xmlns:m="http://schemas.openxmlformats.org/officeDocument/2006/math">
                              <m:sSub>
                                <m:sSubPr>
                                  <m:ctrlPr>
                                    <a:rPr lang="en-GB" sz="900" b="0" i="1">
                                      <a:solidFill>
                                        <a:schemeClr val="bg1"/>
                                      </a:solidFill>
                                      <a:effectLst/>
                                      <a:latin typeface="Cambria Math" panose="02040503050406030204" pitchFamily="18" charset="0"/>
                                    </a:rPr>
                                  </m:ctrlPr>
                                </m:sSubPr>
                                <m:e>
                                  <m:r>
                                    <a:rPr lang="en-GB" sz="900" b="0" i="1">
                                      <a:solidFill>
                                        <a:schemeClr val="bg1"/>
                                      </a:solidFill>
                                      <a:effectLst/>
                                      <a:latin typeface="Cambria Math" panose="02040503050406030204" pitchFamily="18" charset="0"/>
                                    </a:rPr>
                                    <m:t>𝐺</m:t>
                                  </m:r>
                                </m:e>
                                <m:sub>
                                  <m:r>
                                    <a:rPr lang="en-GB" sz="900" b="0" i="1">
                                      <a:solidFill>
                                        <a:schemeClr val="bg1"/>
                                      </a:solidFill>
                                      <a:effectLst/>
                                      <a:latin typeface="Cambria Math" panose="02040503050406030204" pitchFamily="18" charset="0"/>
                                    </a:rPr>
                                    <m:t>𝑅</m:t>
                                  </m:r>
                                </m:sub>
                              </m:sSub>
                            </m:oMath>
                          </a14:m>
                          <a:endParaRPr lang="en-GB" sz="950" b="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solidFill>
                          <a:schemeClr val="accent6">
                            <a:lumMod val="20000"/>
                            <a:lumOff val="80000"/>
                          </a:schemeClr>
                        </a:solidFill>
                      </a:tcPr>
                    </a:tc>
                    <a:tc>
                      <a:txBody>
                        <a:bodyPr/>
                        <a:lstStyle/>
                        <a:p>
                          <a:pPr marL="457200" algn="l">
                            <a:lnSpc>
                              <a:spcPct val="150000"/>
                            </a:lnSpc>
                            <a:spcBef>
                              <a:spcPts val="200"/>
                            </a:spcBef>
                            <a:spcAft>
                              <a:spcPts val="0"/>
                            </a:spcAft>
                          </a:pPr>
                          <a:r>
                            <a:rPr lang="en-GB" sz="900" b="0" dirty="0">
                              <a:solidFill>
                                <a:schemeClr val="bg1"/>
                              </a:solidFill>
                              <a:effectLst/>
                            </a:rPr>
                            <a:t>20 dBi</a:t>
                          </a:r>
                          <a:endParaRPr lang="en-GB" sz="950" b="0" dirty="0">
                            <a:solidFill>
                              <a:schemeClr val="bg1"/>
                            </a:solidFill>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solidFill>
                          <a:schemeClr val="accent6">
                            <a:lumMod val="20000"/>
                            <a:lumOff val="80000"/>
                          </a:schemeClr>
                        </a:solidFill>
                      </a:tcPr>
                    </a:tc>
                  </a:tr>
                  <a:tr h="224923">
                    <a:tc vMerge="1">
                      <a:txBody>
                        <a:bodyPr/>
                        <a:lstStyle/>
                        <a:p>
                          <a:endParaRPr lang="en-GB"/>
                        </a:p>
                      </a:txBody>
                      <a:tcPr/>
                    </a:tc>
                    <a:tc>
                      <a:txBody>
                        <a:bodyPr/>
                        <a:lstStyle/>
                        <a:p>
                          <a:pPr marL="18415" algn="just">
                            <a:lnSpc>
                              <a:spcPct val="150000"/>
                            </a:lnSpc>
                            <a:spcBef>
                              <a:spcPts val="200"/>
                            </a:spcBef>
                            <a:spcAft>
                              <a:spcPts val="0"/>
                            </a:spcAft>
                          </a:pPr>
                          <a:r>
                            <a:rPr lang="en-GB" sz="900" dirty="0">
                              <a:effectLst/>
                            </a:rPr>
                            <a:t>Polarisation loss, </a:t>
                          </a:r>
                          <a14:m>
                            <m:oMath xmlns:m="http://schemas.openxmlformats.org/officeDocument/2006/math">
                              <m:sSub>
                                <m:sSubPr>
                                  <m:ctrlPr>
                                    <a:rPr lang="en-GB" sz="900" i="1">
                                      <a:effectLst/>
                                      <a:latin typeface="Cambria Math" panose="02040503050406030204" pitchFamily="18" charset="0"/>
                                    </a:rPr>
                                  </m:ctrlPr>
                                </m:sSubPr>
                                <m:e>
                                  <m:r>
                                    <a:rPr lang="en-GB" sz="900">
                                      <a:effectLst/>
                                      <a:latin typeface="Cambria Math" panose="02040503050406030204" pitchFamily="18" charset="0"/>
                                    </a:rPr>
                                    <m:t>𝐿</m:t>
                                  </m:r>
                                </m:e>
                                <m:sub>
                                  <m:r>
                                    <a:rPr lang="en-GB" sz="900">
                                      <a:effectLst/>
                                      <a:latin typeface="Cambria Math" panose="02040503050406030204" pitchFamily="18" charset="0"/>
                                    </a:rPr>
                                    <m:t>𝑅</m:t>
                                  </m:r>
                                  <m:r>
                                    <a:rPr lang="en-GB" sz="900">
                                      <a:effectLst/>
                                      <a:latin typeface="Cambria Math" panose="02040503050406030204" pitchFamily="18" charset="0"/>
                                    </a:rPr>
                                    <m:t>,</m:t>
                                  </m:r>
                                  <m:r>
                                    <a:rPr lang="en-GB" sz="900">
                                      <a:effectLst/>
                                      <a:latin typeface="Cambria Math" panose="02040503050406030204" pitchFamily="18" charset="0"/>
                                    </a:rPr>
                                    <m:t>𝑃𝑜𝑙𝑎𝑟</m:t>
                                  </m:r>
                                </m:sub>
                              </m:sSub>
                            </m:oMath>
                          </a14:m>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457200" algn="l">
                            <a:lnSpc>
                              <a:spcPct val="150000"/>
                            </a:lnSpc>
                            <a:spcBef>
                              <a:spcPts val="200"/>
                            </a:spcBef>
                            <a:spcAft>
                              <a:spcPts val="0"/>
                            </a:spcAft>
                          </a:pPr>
                          <a:r>
                            <a:rPr lang="en-GB" sz="900">
                              <a:effectLst/>
                            </a:rPr>
                            <a:t>0 to -0.5 dB</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224923">
                    <a:tc vMerge="1">
                      <a:txBody>
                        <a:bodyPr/>
                        <a:lstStyle/>
                        <a:p>
                          <a:endParaRPr lang="en-GB"/>
                        </a:p>
                      </a:txBody>
                      <a:tcPr/>
                    </a:tc>
                    <a:tc>
                      <a:txBody>
                        <a:bodyPr/>
                        <a:lstStyle/>
                        <a:p>
                          <a:pPr marL="18415" algn="just">
                            <a:lnSpc>
                              <a:spcPct val="150000"/>
                            </a:lnSpc>
                            <a:spcBef>
                              <a:spcPts val="200"/>
                            </a:spcBef>
                            <a:spcAft>
                              <a:spcPts val="0"/>
                            </a:spcAft>
                          </a:pPr>
                          <a:r>
                            <a:rPr lang="en-GB" sz="900" dirty="0">
                              <a:effectLst/>
                            </a:rPr>
                            <a:t>Pointing loss, </a:t>
                          </a:r>
                          <a14:m>
                            <m:oMath xmlns:m="http://schemas.openxmlformats.org/officeDocument/2006/math">
                              <m:sSub>
                                <m:sSubPr>
                                  <m:ctrlPr>
                                    <a:rPr lang="en-GB" sz="900" i="1">
                                      <a:effectLst/>
                                      <a:latin typeface="Cambria Math" panose="02040503050406030204" pitchFamily="18" charset="0"/>
                                    </a:rPr>
                                  </m:ctrlPr>
                                </m:sSubPr>
                                <m:e>
                                  <m:r>
                                    <a:rPr lang="en-GB" sz="900">
                                      <a:effectLst/>
                                      <a:latin typeface="Cambria Math" panose="02040503050406030204" pitchFamily="18" charset="0"/>
                                    </a:rPr>
                                    <m:t>𝐿</m:t>
                                  </m:r>
                                </m:e>
                                <m:sub>
                                  <m:r>
                                    <a:rPr lang="en-GB" sz="900">
                                      <a:effectLst/>
                                      <a:latin typeface="Cambria Math" panose="02040503050406030204" pitchFamily="18" charset="0"/>
                                    </a:rPr>
                                    <m:t>𝑅</m:t>
                                  </m:r>
                                  <m:r>
                                    <a:rPr lang="en-GB" sz="900">
                                      <a:effectLst/>
                                      <a:latin typeface="Cambria Math" panose="02040503050406030204" pitchFamily="18" charset="0"/>
                                    </a:rPr>
                                    <m:t>,</m:t>
                                  </m:r>
                                  <m:r>
                                    <a:rPr lang="en-GB" sz="900">
                                      <a:effectLst/>
                                      <a:latin typeface="Cambria Math" panose="02040503050406030204" pitchFamily="18" charset="0"/>
                                    </a:rPr>
                                    <m:t>𝑃𝑜𝑖𝑛𝑡</m:t>
                                  </m:r>
                                </m:sub>
                              </m:sSub>
                            </m:oMath>
                          </a14:m>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457200" algn="l">
                            <a:lnSpc>
                              <a:spcPct val="150000"/>
                            </a:lnSpc>
                            <a:spcBef>
                              <a:spcPts val="200"/>
                            </a:spcBef>
                            <a:spcAft>
                              <a:spcPts val="0"/>
                            </a:spcAft>
                          </a:pPr>
                          <a:r>
                            <a:rPr lang="en-GB" sz="900">
                              <a:effectLst/>
                            </a:rPr>
                            <a:t>0 dB</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224923">
                    <a:tc vMerge="1">
                      <a:txBody>
                        <a:bodyPr/>
                        <a:lstStyle/>
                        <a:p>
                          <a:endParaRPr lang="en-GB"/>
                        </a:p>
                      </a:txBody>
                      <a:tcPr/>
                    </a:tc>
                    <a:tc>
                      <a:txBody>
                        <a:bodyPr/>
                        <a:lstStyle/>
                        <a:p>
                          <a:pPr marL="18415" algn="just">
                            <a:lnSpc>
                              <a:spcPct val="150000"/>
                            </a:lnSpc>
                            <a:spcBef>
                              <a:spcPts val="200"/>
                            </a:spcBef>
                            <a:spcAft>
                              <a:spcPts val="0"/>
                            </a:spcAft>
                          </a:pPr>
                          <a:r>
                            <a:rPr lang="en-GB" sz="900" dirty="0">
                              <a:effectLst/>
                            </a:rPr>
                            <a:t>Component line losses, </a:t>
                          </a:r>
                          <a14:m>
                            <m:oMath xmlns:m="http://schemas.openxmlformats.org/officeDocument/2006/math">
                              <m:sSub>
                                <m:sSubPr>
                                  <m:ctrlPr>
                                    <a:rPr lang="en-GB" sz="900" i="1">
                                      <a:effectLst/>
                                      <a:latin typeface="Cambria Math" panose="02040503050406030204" pitchFamily="18" charset="0"/>
                                    </a:rPr>
                                  </m:ctrlPr>
                                </m:sSubPr>
                                <m:e>
                                  <m:r>
                                    <a:rPr lang="en-GB" sz="900">
                                      <a:effectLst/>
                                      <a:latin typeface="Cambria Math" panose="02040503050406030204" pitchFamily="18" charset="0"/>
                                    </a:rPr>
                                    <m:t>𝐿</m:t>
                                  </m:r>
                                </m:e>
                                <m:sub>
                                  <m:r>
                                    <a:rPr lang="en-GB" sz="900">
                                      <a:effectLst/>
                                      <a:latin typeface="Cambria Math" panose="02040503050406030204" pitchFamily="18" charset="0"/>
                                    </a:rPr>
                                    <m:t>𝑅</m:t>
                                  </m:r>
                                  <m:r>
                                    <a:rPr lang="en-GB" sz="900">
                                      <a:effectLst/>
                                      <a:latin typeface="Cambria Math" panose="02040503050406030204" pitchFamily="18" charset="0"/>
                                    </a:rPr>
                                    <m:t>,</m:t>
                                  </m:r>
                                  <m:r>
                                    <a:rPr lang="en-GB" sz="900">
                                      <a:effectLst/>
                                      <a:latin typeface="Cambria Math" panose="02040503050406030204" pitchFamily="18" charset="0"/>
                                    </a:rPr>
                                    <m:t>𝐿𝑖𝑛𝑒</m:t>
                                  </m:r>
                                </m:sub>
                              </m:sSub>
                            </m:oMath>
                          </a14:m>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457200" algn="l">
                            <a:lnSpc>
                              <a:spcPct val="150000"/>
                            </a:lnSpc>
                            <a:spcBef>
                              <a:spcPts val="200"/>
                            </a:spcBef>
                            <a:spcAft>
                              <a:spcPts val="0"/>
                            </a:spcAft>
                          </a:pPr>
                          <a:r>
                            <a:rPr lang="en-GB" sz="900">
                              <a:effectLst/>
                            </a:rPr>
                            <a:t>-1.0 dB</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432767">
                    <a:tc vMerge="1">
                      <a:txBody>
                        <a:bodyPr/>
                        <a:lstStyle/>
                        <a:p>
                          <a:endParaRPr lang="en-GB"/>
                        </a:p>
                      </a:txBody>
                      <a:tcPr/>
                    </a:tc>
                    <a:tc>
                      <a:txBody>
                        <a:bodyPr/>
                        <a:lstStyle/>
                        <a:p>
                          <a:pPr marL="18415" algn="l">
                            <a:lnSpc>
                              <a:spcPct val="150000"/>
                            </a:lnSpc>
                            <a:spcBef>
                              <a:spcPts val="200"/>
                            </a:spcBef>
                            <a:spcAft>
                              <a:spcPts val="0"/>
                            </a:spcAft>
                          </a:pPr>
                          <a:r>
                            <a:rPr lang="en-GB" sz="900" dirty="0">
                              <a:effectLst/>
                            </a:rPr>
                            <a:t>Spreading implementation loss, </a:t>
                          </a:r>
                          <a14:m>
                            <m:oMath xmlns:m="http://schemas.openxmlformats.org/officeDocument/2006/math">
                              <m:sSub>
                                <m:sSubPr>
                                  <m:ctrlPr>
                                    <a:rPr lang="en-GB" sz="900" i="1">
                                      <a:effectLst/>
                                      <a:latin typeface="Cambria Math" panose="02040503050406030204" pitchFamily="18" charset="0"/>
                                    </a:rPr>
                                  </m:ctrlPr>
                                </m:sSubPr>
                                <m:e>
                                  <m:r>
                                    <a:rPr lang="en-GB" sz="900">
                                      <a:effectLst/>
                                      <a:latin typeface="Cambria Math" panose="02040503050406030204" pitchFamily="18" charset="0"/>
                                    </a:rPr>
                                    <m:t>𝐿</m:t>
                                  </m:r>
                                </m:e>
                                <m:sub>
                                  <m:r>
                                    <a:rPr lang="en-GB" sz="900">
                                      <a:effectLst/>
                                      <a:latin typeface="Cambria Math" panose="02040503050406030204" pitchFamily="18" charset="0"/>
                                    </a:rPr>
                                    <m:t>𝑅</m:t>
                                  </m:r>
                                  <m:r>
                                    <a:rPr lang="en-GB" sz="900">
                                      <a:effectLst/>
                                      <a:latin typeface="Cambria Math" panose="02040503050406030204" pitchFamily="18" charset="0"/>
                                    </a:rPr>
                                    <m:t>,</m:t>
                                  </m:r>
                                  <m:r>
                                    <a:rPr lang="en-GB" sz="900">
                                      <a:effectLst/>
                                      <a:latin typeface="Cambria Math" panose="02040503050406030204" pitchFamily="18" charset="0"/>
                                    </a:rPr>
                                    <m:t>𝑠𝑝𝑟𝑒𝑎𝑑</m:t>
                                  </m:r>
                                </m:sub>
                              </m:sSub>
                            </m:oMath>
                          </a14:m>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457200" algn="l">
                            <a:lnSpc>
                              <a:spcPct val="150000"/>
                            </a:lnSpc>
                            <a:spcBef>
                              <a:spcPts val="200"/>
                            </a:spcBef>
                            <a:spcAft>
                              <a:spcPts val="0"/>
                            </a:spcAft>
                          </a:pPr>
                          <a:r>
                            <a:rPr lang="en-GB" sz="900">
                              <a:effectLst/>
                            </a:rPr>
                            <a:t>0 dB</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213390">
                    <a:tc rowSpan="3">
                      <a:txBody>
                        <a:bodyPr/>
                        <a:lstStyle/>
                        <a:p>
                          <a:pPr marL="18415" algn="ctr">
                            <a:lnSpc>
                              <a:spcPct val="150000"/>
                            </a:lnSpc>
                            <a:spcBef>
                              <a:spcPts val="200"/>
                            </a:spcBef>
                            <a:spcAft>
                              <a:spcPts val="0"/>
                            </a:spcAft>
                          </a:pPr>
                          <a:r>
                            <a:rPr lang="en-GB" sz="900">
                              <a:effectLst/>
                            </a:rPr>
                            <a:t>Noise</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c>
                      <a:txBody>
                        <a:bodyPr/>
                        <a:lstStyle/>
                        <a:p>
                          <a:pPr marL="18415" algn="l">
                            <a:lnSpc>
                              <a:spcPct val="150000"/>
                            </a:lnSpc>
                            <a:spcBef>
                              <a:spcPts val="200"/>
                            </a:spcBef>
                            <a:spcAft>
                              <a:spcPts val="0"/>
                            </a:spcAft>
                          </a:pPr>
                          <a:r>
                            <a:rPr lang="en-GB" sz="900" dirty="0">
                              <a:effectLst/>
                            </a:rPr>
                            <a:t>Thermal noise density, </a:t>
                          </a:r>
                          <a14:m>
                            <m:oMath xmlns:m="http://schemas.openxmlformats.org/officeDocument/2006/math">
                              <m:r>
                                <a:rPr lang="en-GB" sz="900">
                                  <a:effectLst/>
                                  <a:latin typeface="Cambria Math" panose="02040503050406030204" pitchFamily="18" charset="0"/>
                                </a:rPr>
                                <m:t>𝑘𝑇</m:t>
                              </m:r>
                            </m:oMath>
                          </a14:m>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457200" algn="l">
                            <a:lnSpc>
                              <a:spcPct val="150000"/>
                            </a:lnSpc>
                            <a:spcBef>
                              <a:spcPts val="200"/>
                            </a:spcBef>
                            <a:spcAft>
                              <a:spcPts val="0"/>
                            </a:spcAft>
                          </a:pPr>
                          <a:r>
                            <a:rPr lang="en-GB" sz="900">
                              <a:effectLst/>
                            </a:rPr>
                            <a:t>-174.0 dB/Hz</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235528">
                    <a:tc vMerge="1">
                      <a:txBody>
                        <a:bodyPr/>
                        <a:lstStyle/>
                        <a:p>
                          <a:endParaRPr lang="en-GB"/>
                        </a:p>
                      </a:txBody>
                      <a:tcPr/>
                    </a:tc>
                    <a:tc>
                      <a:txBody>
                        <a:bodyPr/>
                        <a:lstStyle/>
                        <a:p>
                          <a:pPr marL="18415" algn="l">
                            <a:lnSpc>
                              <a:spcPct val="150000"/>
                            </a:lnSpc>
                            <a:spcBef>
                              <a:spcPts val="200"/>
                            </a:spcBef>
                            <a:spcAft>
                              <a:spcPts val="0"/>
                            </a:spcAft>
                          </a:pPr>
                          <a:r>
                            <a:rPr lang="en-GB" sz="900" dirty="0">
                              <a:effectLst/>
                            </a:rPr>
                            <a:t>Noise bandwidth, </a:t>
                          </a:r>
                          <a14:m>
                            <m:oMath xmlns:m="http://schemas.openxmlformats.org/officeDocument/2006/math">
                              <m:r>
                                <a:rPr lang="en-GB" sz="900">
                                  <a:effectLst/>
                                  <a:latin typeface="Cambria Math" panose="02040503050406030204" pitchFamily="18" charset="0"/>
                                </a:rPr>
                                <m:t>𝐵𝑊</m:t>
                              </m:r>
                            </m:oMath>
                          </a14:m>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457200" algn="l">
                            <a:lnSpc>
                              <a:spcPct val="150000"/>
                            </a:lnSpc>
                            <a:spcBef>
                              <a:spcPts val="200"/>
                            </a:spcBef>
                            <a:spcAft>
                              <a:spcPts val="0"/>
                            </a:spcAft>
                          </a:pPr>
                          <a14:m>
                            <m:oMathPara xmlns:m="http://schemas.openxmlformats.org/officeDocument/2006/math">
                              <m:oMathParaPr>
                                <m:jc m:val="centerGroup"/>
                              </m:oMathParaPr>
                              <m:oMath xmlns:m="http://schemas.openxmlformats.org/officeDocument/2006/math">
                                <m:r>
                                  <a:rPr lang="en-GB" sz="900">
                                    <a:effectLst/>
                                    <a:latin typeface="Cambria Math" panose="02040503050406030204" pitchFamily="18" charset="0"/>
                                  </a:rPr>
                                  <m:t>−</m:t>
                                </m:r>
                              </m:oMath>
                            </m:oMathPara>
                          </a14:m>
                          <a:endParaRPr lang="en-GB" sz="950" dirty="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213390">
                    <a:tc vMerge="1">
                      <a:txBody>
                        <a:bodyPr/>
                        <a:lstStyle/>
                        <a:p>
                          <a:endParaRPr lang="en-GB"/>
                        </a:p>
                      </a:txBody>
                      <a:tcPr/>
                    </a:tc>
                    <a:tc>
                      <a:txBody>
                        <a:bodyPr/>
                        <a:lstStyle/>
                        <a:p>
                          <a:pPr marL="18415" algn="l">
                            <a:lnSpc>
                              <a:spcPct val="150000"/>
                            </a:lnSpc>
                            <a:spcBef>
                              <a:spcPts val="200"/>
                            </a:spcBef>
                            <a:spcAft>
                              <a:spcPts val="0"/>
                            </a:spcAft>
                          </a:pPr>
                          <a:r>
                            <a:rPr lang="en-GB" sz="900" dirty="0">
                              <a:effectLst/>
                            </a:rPr>
                            <a:t>Noise figure, </a:t>
                          </a:r>
                          <a14:m>
                            <m:oMath xmlns:m="http://schemas.openxmlformats.org/officeDocument/2006/math">
                              <m:r>
                                <a:rPr lang="en-GB" sz="900">
                                  <a:effectLst/>
                                  <a:latin typeface="Cambria Math" panose="02040503050406030204" pitchFamily="18" charset="0"/>
                                </a:rPr>
                                <m:t>𝑁𝐹</m:t>
                              </m:r>
                            </m:oMath>
                          </a14:m>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457200" algn="l">
                            <a:lnSpc>
                              <a:spcPct val="150000"/>
                            </a:lnSpc>
                            <a:spcBef>
                              <a:spcPts val="200"/>
                            </a:spcBef>
                            <a:spcAft>
                              <a:spcPts val="0"/>
                            </a:spcAft>
                          </a:pPr>
                          <a:r>
                            <a:rPr lang="en-GB" sz="900" dirty="0">
                              <a:effectLst/>
                            </a:rPr>
                            <a:t>-5 dB</a:t>
                          </a:r>
                          <a:endParaRPr lang="en-GB" sz="950" dirty="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3204111024"/>
                  </p:ext>
                </p:extLst>
              </p:nvPr>
            </p:nvGraphicFramePr>
            <p:xfrm>
              <a:off x="6339071" y="4720462"/>
              <a:ext cx="5564605" cy="2032826"/>
            </p:xfrm>
            <a:graphic>
              <a:graphicData uri="http://schemas.openxmlformats.org/drawingml/2006/table">
                <a:tbl>
                  <a:tblPr firstRow="1" firstCol="1" bandRow="1">
                    <a:tableStyleId>{5C22544A-7EE6-4342-B048-85BDC9FD1C3A}</a:tableStyleId>
                  </a:tblPr>
                  <a:tblGrid>
                    <a:gridCol w="2155562"/>
                    <a:gridCol w="2155562"/>
                    <a:gridCol w="1253481"/>
                  </a:tblGrid>
                  <a:tr h="216535">
                    <a:tc rowSpan="5">
                      <a:txBody>
                        <a:bodyPr/>
                        <a:lstStyle/>
                        <a:p>
                          <a:pPr marL="18415" algn="ctr">
                            <a:lnSpc>
                              <a:spcPct val="150000"/>
                            </a:lnSpc>
                            <a:spcBef>
                              <a:spcPts val="200"/>
                            </a:spcBef>
                            <a:spcAft>
                              <a:spcPts val="0"/>
                            </a:spcAft>
                          </a:pPr>
                          <a:r>
                            <a:rPr lang="en-GB" sz="900" dirty="0">
                              <a:effectLst/>
                            </a:rPr>
                            <a:t>Receiver</a:t>
                          </a:r>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c>
                      <a:txBody>
                        <a:bodyPr/>
                        <a:lstStyle/>
                        <a:p>
                          <a:endParaRPr lang="en-US"/>
                        </a:p>
                      </a:txBody>
                      <a:tcPr marL="36830" marR="36830" marT="18415" marB="18415">
                        <a:blipFill rotWithShape="0">
                          <a:blip r:embed="rId6"/>
                          <a:stretch>
                            <a:fillRect l="-100282" t="-2778" r="-59322" b="-850000"/>
                          </a:stretch>
                        </a:blipFill>
                      </a:tcPr>
                    </a:tc>
                    <a:tc>
                      <a:txBody>
                        <a:bodyPr/>
                        <a:lstStyle/>
                        <a:p>
                          <a:pPr marL="457200" algn="l">
                            <a:lnSpc>
                              <a:spcPct val="150000"/>
                            </a:lnSpc>
                            <a:spcBef>
                              <a:spcPts val="200"/>
                            </a:spcBef>
                            <a:spcAft>
                              <a:spcPts val="0"/>
                            </a:spcAft>
                          </a:pPr>
                          <a:r>
                            <a:rPr lang="en-GB" sz="900" b="0" dirty="0">
                              <a:solidFill>
                                <a:schemeClr val="bg1"/>
                              </a:solidFill>
                              <a:effectLst/>
                            </a:rPr>
                            <a:t>20 dBi</a:t>
                          </a:r>
                          <a:endParaRPr lang="en-GB" sz="950" b="0" dirty="0">
                            <a:solidFill>
                              <a:schemeClr val="bg1"/>
                            </a:solidFill>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solidFill>
                          <a:schemeClr val="accent6">
                            <a:lumMod val="20000"/>
                            <a:lumOff val="80000"/>
                          </a:schemeClr>
                        </a:solidFill>
                      </a:tcPr>
                    </a:tc>
                  </a:tr>
                  <a:tr h="231648">
                    <a:tc vMerge="1">
                      <a:txBody>
                        <a:bodyPr/>
                        <a:lstStyle/>
                        <a:p>
                          <a:endParaRPr lang="en-GB"/>
                        </a:p>
                      </a:txBody>
                      <a:tcPr/>
                    </a:tc>
                    <a:tc>
                      <a:txBody>
                        <a:bodyPr/>
                        <a:lstStyle/>
                        <a:p>
                          <a:endParaRPr lang="en-US"/>
                        </a:p>
                      </a:txBody>
                      <a:tcPr marL="36830" marR="36830" marT="18415" marB="18415">
                        <a:blipFill rotWithShape="0">
                          <a:blip r:embed="rId6"/>
                          <a:stretch>
                            <a:fillRect l="-100282" t="-97368" r="-59322" b="-705263"/>
                          </a:stretch>
                        </a:blipFill>
                      </a:tcPr>
                    </a:tc>
                    <a:tc>
                      <a:txBody>
                        <a:bodyPr/>
                        <a:lstStyle/>
                        <a:p>
                          <a:pPr marL="457200" algn="l">
                            <a:lnSpc>
                              <a:spcPct val="150000"/>
                            </a:lnSpc>
                            <a:spcBef>
                              <a:spcPts val="200"/>
                            </a:spcBef>
                            <a:spcAft>
                              <a:spcPts val="0"/>
                            </a:spcAft>
                          </a:pPr>
                          <a:r>
                            <a:rPr lang="en-GB" sz="900">
                              <a:effectLst/>
                            </a:rPr>
                            <a:t>0 to -0.5 dB</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231648">
                    <a:tc vMerge="1">
                      <a:txBody>
                        <a:bodyPr/>
                        <a:lstStyle/>
                        <a:p>
                          <a:endParaRPr lang="en-GB"/>
                        </a:p>
                      </a:txBody>
                      <a:tcPr/>
                    </a:tc>
                    <a:tc>
                      <a:txBody>
                        <a:bodyPr/>
                        <a:lstStyle/>
                        <a:p>
                          <a:endParaRPr lang="en-US"/>
                        </a:p>
                      </a:txBody>
                      <a:tcPr marL="36830" marR="36830" marT="18415" marB="18415">
                        <a:blipFill rotWithShape="0">
                          <a:blip r:embed="rId6"/>
                          <a:stretch>
                            <a:fillRect l="-100282" t="-197368" r="-59322" b="-605263"/>
                          </a:stretch>
                        </a:blipFill>
                      </a:tcPr>
                    </a:tc>
                    <a:tc>
                      <a:txBody>
                        <a:bodyPr/>
                        <a:lstStyle/>
                        <a:p>
                          <a:pPr marL="457200" algn="l">
                            <a:lnSpc>
                              <a:spcPct val="150000"/>
                            </a:lnSpc>
                            <a:spcBef>
                              <a:spcPts val="200"/>
                            </a:spcBef>
                            <a:spcAft>
                              <a:spcPts val="0"/>
                            </a:spcAft>
                          </a:pPr>
                          <a:r>
                            <a:rPr lang="en-GB" sz="900">
                              <a:effectLst/>
                            </a:rPr>
                            <a:t>0 dB</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231648">
                    <a:tc vMerge="1">
                      <a:txBody>
                        <a:bodyPr/>
                        <a:lstStyle/>
                        <a:p>
                          <a:endParaRPr lang="en-GB"/>
                        </a:p>
                      </a:txBody>
                      <a:tcPr/>
                    </a:tc>
                    <a:tc>
                      <a:txBody>
                        <a:bodyPr/>
                        <a:lstStyle/>
                        <a:p>
                          <a:endParaRPr lang="en-US"/>
                        </a:p>
                      </a:txBody>
                      <a:tcPr marL="36830" marR="36830" marT="18415" marB="18415">
                        <a:blipFill rotWithShape="0">
                          <a:blip r:embed="rId6"/>
                          <a:stretch>
                            <a:fillRect l="-100282" t="-297368" r="-59322" b="-505263"/>
                          </a:stretch>
                        </a:blipFill>
                      </a:tcPr>
                    </a:tc>
                    <a:tc>
                      <a:txBody>
                        <a:bodyPr/>
                        <a:lstStyle/>
                        <a:p>
                          <a:pPr marL="457200" algn="l">
                            <a:lnSpc>
                              <a:spcPct val="150000"/>
                            </a:lnSpc>
                            <a:spcBef>
                              <a:spcPts val="200"/>
                            </a:spcBef>
                            <a:spcAft>
                              <a:spcPts val="0"/>
                            </a:spcAft>
                          </a:pPr>
                          <a:r>
                            <a:rPr lang="en-GB" sz="900">
                              <a:effectLst/>
                            </a:rPr>
                            <a:t>-1.0 dB</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445707">
                    <a:tc vMerge="1">
                      <a:txBody>
                        <a:bodyPr/>
                        <a:lstStyle/>
                        <a:p>
                          <a:endParaRPr lang="en-GB"/>
                        </a:p>
                      </a:txBody>
                      <a:tcPr/>
                    </a:tc>
                    <a:tc>
                      <a:txBody>
                        <a:bodyPr/>
                        <a:lstStyle/>
                        <a:p>
                          <a:endParaRPr lang="en-US"/>
                        </a:p>
                      </a:txBody>
                      <a:tcPr marL="36830" marR="36830" marT="18415" marB="18415">
                        <a:blipFill rotWithShape="0">
                          <a:blip r:embed="rId6"/>
                          <a:stretch>
                            <a:fillRect l="-100282" t="-206849" r="-59322" b="-163014"/>
                          </a:stretch>
                        </a:blipFill>
                      </a:tcPr>
                    </a:tc>
                    <a:tc>
                      <a:txBody>
                        <a:bodyPr/>
                        <a:lstStyle/>
                        <a:p>
                          <a:pPr marL="457200" algn="l">
                            <a:lnSpc>
                              <a:spcPct val="150000"/>
                            </a:lnSpc>
                            <a:spcBef>
                              <a:spcPts val="200"/>
                            </a:spcBef>
                            <a:spcAft>
                              <a:spcPts val="0"/>
                            </a:spcAft>
                          </a:pPr>
                          <a:r>
                            <a:rPr lang="en-GB" sz="900">
                              <a:effectLst/>
                            </a:rPr>
                            <a:t>0 dB</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216535">
                    <a:tc rowSpan="3">
                      <a:txBody>
                        <a:bodyPr/>
                        <a:lstStyle/>
                        <a:p>
                          <a:pPr marL="18415" algn="ctr">
                            <a:lnSpc>
                              <a:spcPct val="150000"/>
                            </a:lnSpc>
                            <a:spcBef>
                              <a:spcPts val="200"/>
                            </a:spcBef>
                            <a:spcAft>
                              <a:spcPts val="0"/>
                            </a:spcAft>
                          </a:pPr>
                          <a:r>
                            <a:rPr lang="en-GB" sz="900">
                              <a:effectLst/>
                            </a:rPr>
                            <a:t>Noise</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c>
                      <a:txBody>
                        <a:bodyPr/>
                        <a:lstStyle/>
                        <a:p>
                          <a:endParaRPr lang="en-US"/>
                        </a:p>
                      </a:txBody>
                      <a:tcPr marL="36830" marR="36830" marT="18415" marB="18415">
                        <a:blipFill rotWithShape="0">
                          <a:blip r:embed="rId6"/>
                          <a:stretch>
                            <a:fillRect l="-100282" t="-622222" r="-59322" b="-230556"/>
                          </a:stretch>
                        </a:blipFill>
                      </a:tcPr>
                    </a:tc>
                    <a:tc>
                      <a:txBody>
                        <a:bodyPr/>
                        <a:lstStyle/>
                        <a:p>
                          <a:pPr marL="457200" algn="l">
                            <a:lnSpc>
                              <a:spcPct val="150000"/>
                            </a:lnSpc>
                            <a:spcBef>
                              <a:spcPts val="200"/>
                            </a:spcBef>
                            <a:spcAft>
                              <a:spcPts val="0"/>
                            </a:spcAft>
                          </a:pPr>
                          <a:r>
                            <a:rPr lang="en-GB" sz="900">
                              <a:effectLst/>
                            </a:rPr>
                            <a:t>-174.0 dB/Hz</a:t>
                          </a:r>
                          <a:endParaRPr lang="en-GB" sz="95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r h="242570">
                    <a:tc vMerge="1">
                      <a:txBody>
                        <a:bodyPr/>
                        <a:lstStyle/>
                        <a:p>
                          <a:endParaRPr lang="en-GB"/>
                        </a:p>
                      </a:txBody>
                      <a:tcPr/>
                    </a:tc>
                    <a:tc>
                      <a:txBody>
                        <a:bodyPr/>
                        <a:lstStyle/>
                        <a:p>
                          <a:endParaRPr lang="en-US"/>
                        </a:p>
                      </a:txBody>
                      <a:tcPr marL="36830" marR="36830" marT="18415" marB="18415">
                        <a:blipFill rotWithShape="0">
                          <a:blip r:embed="rId6"/>
                          <a:stretch>
                            <a:fillRect l="-100282" t="-666667" r="-59322" b="-112821"/>
                          </a:stretch>
                        </a:blipFill>
                      </a:tcPr>
                    </a:tc>
                    <a:tc>
                      <a:txBody>
                        <a:bodyPr/>
                        <a:lstStyle/>
                        <a:p>
                          <a:endParaRPr lang="en-US"/>
                        </a:p>
                      </a:txBody>
                      <a:tcPr marL="36830" marR="36830" marT="18415" marB="18415">
                        <a:blipFill rotWithShape="0">
                          <a:blip r:embed="rId6"/>
                          <a:stretch>
                            <a:fillRect l="-344175" t="-666667" r="-1942" b="-112821"/>
                          </a:stretch>
                        </a:blipFill>
                      </a:tcPr>
                    </a:tc>
                  </a:tr>
                  <a:tr h="216535">
                    <a:tc vMerge="1">
                      <a:txBody>
                        <a:bodyPr/>
                        <a:lstStyle/>
                        <a:p>
                          <a:endParaRPr lang="en-GB"/>
                        </a:p>
                      </a:txBody>
                      <a:tcPr/>
                    </a:tc>
                    <a:tc>
                      <a:txBody>
                        <a:bodyPr/>
                        <a:lstStyle/>
                        <a:p>
                          <a:endParaRPr lang="en-US"/>
                        </a:p>
                      </a:txBody>
                      <a:tcPr marL="36830" marR="36830" marT="18415" marB="18415">
                        <a:blipFill rotWithShape="0">
                          <a:blip r:embed="rId6"/>
                          <a:stretch>
                            <a:fillRect l="-100282" t="-830556" r="-59322" b="-22222"/>
                          </a:stretch>
                        </a:blipFill>
                      </a:tcPr>
                    </a:tc>
                    <a:tc>
                      <a:txBody>
                        <a:bodyPr/>
                        <a:lstStyle/>
                        <a:p>
                          <a:pPr marL="457200" algn="l">
                            <a:lnSpc>
                              <a:spcPct val="150000"/>
                            </a:lnSpc>
                            <a:spcBef>
                              <a:spcPts val="200"/>
                            </a:spcBef>
                            <a:spcAft>
                              <a:spcPts val="0"/>
                            </a:spcAft>
                          </a:pPr>
                          <a:r>
                            <a:rPr lang="en-GB" sz="900" dirty="0">
                              <a:effectLst/>
                            </a:rPr>
                            <a:t>-5 dB</a:t>
                          </a:r>
                          <a:endParaRPr lang="en-GB" sz="950" dirty="0">
                            <a:effectLst/>
                            <a:latin typeface="Lucida Sans" panose="020B0602030504020204" pitchFamily="34" charset="0"/>
                            <a:ea typeface="SimSun" panose="02010600030101010101" pitchFamily="2" charset="-122"/>
                            <a:cs typeface="Arial" panose="020B0604020202020204" pitchFamily="34" charset="0"/>
                          </a:endParaRPr>
                        </a:p>
                      </a:txBody>
                      <a:tcPr marL="36830" marR="36830" marT="18415" marB="18415"/>
                    </a:tc>
                  </a:tr>
                </a:tbl>
              </a:graphicData>
            </a:graphic>
          </p:graphicFrame>
        </mc:Fallback>
      </mc:AlternateContent>
    </p:spTree>
    <p:extLst>
      <p:ext uri="{BB962C8B-B14F-4D97-AF65-F5344CB8AC3E}">
        <p14:creationId xmlns:p14="http://schemas.microsoft.com/office/powerpoint/2010/main" val="420768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623" y="123534"/>
            <a:ext cx="9404723" cy="754290"/>
          </a:xfrm>
        </p:spPr>
        <p:txBody>
          <a:bodyPr/>
          <a:lstStyle/>
          <a:p>
            <a:r>
              <a:rPr lang="en-GB" sz="4000" dirty="0" smtClean="0"/>
              <a:t>Payload Sensor Systems</a:t>
            </a:r>
            <a:endParaRPr lang="en-GB"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0623" y="946494"/>
                <a:ext cx="11606849" cy="5810922"/>
              </a:xfrm>
            </p:spPr>
            <p:txBody>
              <a:bodyPr/>
              <a:lstStyle/>
              <a:p>
                <a:r>
                  <a:rPr lang="en-GB" sz="1800" dirty="0" smtClean="0"/>
                  <a:t>The bandwidth required to transmit data to the receiver is directly related to the rate of data generated by the payload sensor system.</a:t>
                </a:r>
              </a:p>
              <a:p>
                <a14:m>
                  <m:oMath xmlns:m="http://schemas.openxmlformats.org/officeDocument/2006/math">
                    <m:sSub>
                      <m:sSubPr>
                        <m:ctrlPr>
                          <a:rPr lang="en-GB" b="0" i="1" smtClean="0">
                            <a:latin typeface="Cambria Math" panose="02040503050406030204" pitchFamily="18" charset="0"/>
                          </a:rPr>
                        </m:ctrlPr>
                      </m:sSubPr>
                      <m:e>
                        <m:d>
                          <m:dPr>
                            <m:ctrlPr>
                              <a:rPr lang="en-GB"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𝑆</m:t>
                                </m:r>
                              </m:num>
                              <m:den>
                                <m:r>
                                  <a:rPr lang="en-GB" b="0" i="1" smtClean="0">
                                    <a:latin typeface="Cambria Math" panose="02040503050406030204" pitchFamily="18" charset="0"/>
                                  </a:rPr>
                                  <m:t>𝑁</m:t>
                                </m:r>
                              </m:den>
                            </m:f>
                          </m:e>
                        </m:d>
                      </m:e>
                      <m:sub>
                        <m:r>
                          <a:rPr lang="en-GB" b="0" i="1" smtClean="0">
                            <a:latin typeface="Cambria Math" panose="02040503050406030204" pitchFamily="18" charset="0"/>
                          </a:rPr>
                          <m:t>𝑅𝑒𝑞𝑢𝑖𝑟𝑒𝑑</m:t>
                        </m:r>
                      </m:sub>
                    </m:sSub>
                    <m:r>
                      <a:rPr lang="en-GB" i="1">
                        <a:latin typeface="Cambria Math" panose="02040503050406030204" pitchFamily="18" charset="0"/>
                        <a:ea typeface="Cambria Math" panose="02040503050406030204" pitchFamily="18" charset="0"/>
                      </a:rPr>
                      <m:t>∝</m:t>
                    </m:r>
                    <m:d>
                      <m:dPr>
                        <m:ctrlPr>
                          <a:rPr lang="en-GB" i="1" smtClean="0">
                            <a:latin typeface="Cambria Math" panose="02040503050406030204" pitchFamily="18" charset="0"/>
                            <a:ea typeface="Cambria Math" panose="02040503050406030204" pitchFamily="18" charset="0"/>
                          </a:rPr>
                        </m:ctrlPr>
                      </m:dPr>
                      <m:e>
                        <m:f>
                          <m:fPr>
                            <m:ctrlPr>
                              <a:rPr lang="en-GB" i="1" smtClean="0">
                                <a:latin typeface="Cambria Math" panose="02040503050406030204" pitchFamily="18" charset="0"/>
                                <a:ea typeface="Cambria Math" panose="02040503050406030204" pitchFamily="18" charset="0"/>
                              </a:rPr>
                            </m:ctrlPr>
                          </m:fPr>
                          <m:num>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𝑅</m:t>
                                </m:r>
                              </m:e>
                              <m:sub>
                                <m:r>
                                  <a:rPr lang="en-GB" b="0" i="1" smtClean="0">
                                    <a:latin typeface="Cambria Math" panose="02040503050406030204" pitchFamily="18" charset="0"/>
                                    <a:ea typeface="Cambria Math" panose="02040503050406030204" pitchFamily="18" charset="0"/>
                                  </a:rPr>
                                  <m:t>𝐷𝑎𝑡𝑎</m:t>
                                </m:r>
                              </m:sub>
                            </m:sSub>
                          </m:num>
                          <m:den>
                            <m:r>
                              <a:rPr lang="en-GB" b="0" i="1" smtClean="0">
                                <a:latin typeface="Cambria Math" panose="02040503050406030204" pitchFamily="18" charset="0"/>
                                <a:ea typeface="Cambria Math" panose="02040503050406030204" pitchFamily="18" charset="0"/>
                              </a:rPr>
                              <m:t>𝐵</m:t>
                            </m:r>
                          </m:den>
                        </m:f>
                      </m:e>
                    </m:d>
                  </m:oMath>
                </a14:m>
                <a:endParaRPr lang="en-GB" dirty="0"/>
              </a:p>
              <a:p>
                <a:r>
                  <a:rPr lang="en-GB" sz="1800" dirty="0" smtClean="0"/>
                  <a:t>This presentation will focus on the optical camera system that transmits HD footage back to the ground control station.</a:t>
                </a:r>
              </a:p>
              <a:p>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𝑅</m:t>
                        </m:r>
                      </m:e>
                      <m:sub>
                        <m:r>
                          <a:rPr lang="en-GB" sz="1800" b="0" i="1" smtClean="0">
                            <a:latin typeface="Cambria Math" panose="02040503050406030204" pitchFamily="18" charset="0"/>
                          </a:rPr>
                          <m:t>𝐷𝑎𝑡𝑎</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𝐻</m:t>
                        </m:r>
                      </m:e>
                      <m:sub>
                        <m:r>
                          <a:rPr lang="en-GB" sz="1800" b="0" i="1" smtClean="0">
                            <a:latin typeface="Cambria Math" panose="02040503050406030204" pitchFamily="18" charset="0"/>
                          </a:rPr>
                          <m:t>𝑃𝑖𝑥</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𝑉</m:t>
                        </m:r>
                      </m:e>
                      <m:sub>
                        <m:r>
                          <a:rPr lang="en-GB" sz="1800" b="0" i="1" smtClean="0">
                            <a:latin typeface="Cambria Math" panose="02040503050406030204" pitchFamily="18" charset="0"/>
                          </a:rPr>
                          <m:t>𝑃𝑖𝑥</m:t>
                        </m:r>
                      </m:sub>
                    </m:sSub>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𝐵𝑖𝑡𝑠</m:t>
                        </m:r>
                      </m:num>
                      <m:den>
                        <m:r>
                          <a:rPr lang="en-GB" sz="1800" b="0" i="1" smtClean="0">
                            <a:latin typeface="Cambria Math" panose="02040503050406030204" pitchFamily="18" charset="0"/>
                          </a:rPr>
                          <m:t>𝑃𝑖𝑥𝑒𝑙</m:t>
                        </m:r>
                      </m:den>
                    </m:f>
                    <m:r>
                      <a:rPr lang="en-GB" sz="1800" b="0" i="1" smtClean="0">
                        <a:latin typeface="Cambria Math" panose="02040503050406030204" pitchFamily="18" charset="0"/>
                      </a:rPr>
                      <m:t>∙</m:t>
                    </m:r>
                    <m:r>
                      <a:rPr lang="en-GB" sz="1800" b="0" i="1" smtClean="0">
                        <a:latin typeface="Cambria Math" panose="02040503050406030204" pitchFamily="18" charset="0"/>
                      </a:rPr>
                      <m:t>𝑅𝑎𝑡</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𝑒</m:t>
                        </m:r>
                      </m:e>
                      <m:sub>
                        <m:r>
                          <a:rPr lang="en-GB" sz="1800" b="0" i="1" smtClean="0">
                            <a:latin typeface="Cambria Math" panose="02040503050406030204" pitchFamily="18" charset="0"/>
                          </a:rPr>
                          <m:t>𝐹𝑟𝑎𝑚𝑒</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𝐹</m:t>
                        </m:r>
                      </m:e>
                      <m:sub>
                        <m:r>
                          <a:rPr lang="en-GB" sz="1800" b="0" i="1" smtClean="0">
                            <a:latin typeface="Cambria Math" panose="02040503050406030204" pitchFamily="18" charset="0"/>
                          </a:rPr>
                          <m:t>𝑐𝑜𝑚𝑝𝑟𝑒𝑠𝑠𝑖𝑜𝑛</m:t>
                        </m:r>
                      </m:sub>
                    </m:sSub>
                  </m:oMath>
                </a14:m>
                <a:r>
                  <a:rPr lang="en-GB" sz="1800" dirty="0" smtClean="0"/>
                  <a:t>. For a 1080 x 1080 camera this is going to be:</a:t>
                </a:r>
              </a:p>
              <a:p>
                <a14:m>
                  <m:oMath xmlns:m="http://schemas.openxmlformats.org/officeDocument/2006/math">
                    <m:sSub>
                      <m:sSubPr>
                        <m:ctrlPr>
                          <a:rPr lang="en-GB" sz="1800" i="1">
                            <a:latin typeface="Cambria Math" panose="02040503050406030204" pitchFamily="18" charset="0"/>
                          </a:rPr>
                        </m:ctrlPr>
                      </m:sSubPr>
                      <m:e>
                        <m:r>
                          <a:rPr lang="en-GB" sz="1800" i="1">
                            <a:latin typeface="Cambria Math" panose="02040503050406030204" pitchFamily="18" charset="0"/>
                          </a:rPr>
                          <m:t>𝑅</m:t>
                        </m:r>
                      </m:e>
                      <m:sub>
                        <m:r>
                          <a:rPr lang="en-GB" sz="1800" i="1">
                            <a:latin typeface="Cambria Math" panose="02040503050406030204" pitchFamily="18" charset="0"/>
                          </a:rPr>
                          <m:t>𝐷𝑎𝑡𝑎</m:t>
                        </m:r>
                      </m:sub>
                    </m:sSub>
                    <m:r>
                      <a:rPr lang="en-GB" sz="1800" b="0" i="0" smtClean="0">
                        <a:latin typeface="Cambria Math" panose="02040503050406030204" pitchFamily="18" charset="0"/>
                      </a:rPr>
                      <m:t>=1080</m:t>
                    </m:r>
                    <m:r>
                      <a:rPr lang="en-GB" sz="1800" b="0" i="1" smtClean="0">
                        <a:latin typeface="Cambria Math" panose="02040503050406030204" pitchFamily="18" charset="0"/>
                      </a:rPr>
                      <m:t>∙1080∙10∙5∙</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1</m:t>
                        </m:r>
                      </m:num>
                      <m:den>
                        <m:r>
                          <a:rPr lang="en-GB" sz="1800" b="0" i="1" smtClean="0">
                            <a:latin typeface="Cambria Math" panose="02040503050406030204" pitchFamily="18" charset="0"/>
                          </a:rPr>
                          <m:t>2</m:t>
                        </m:r>
                      </m:den>
                    </m:f>
                    <m:r>
                      <a:rPr lang="en-GB" sz="1800" b="0" i="1" smtClean="0">
                        <a:latin typeface="Cambria Math" panose="02040503050406030204" pitchFamily="18" charset="0"/>
                      </a:rPr>
                      <m:t>=29.16 </m:t>
                    </m:r>
                    <m:r>
                      <a:rPr lang="en-GB" sz="1800" b="0" i="1" smtClean="0">
                        <a:latin typeface="Cambria Math" panose="02040503050406030204" pitchFamily="18" charset="0"/>
                      </a:rPr>
                      <m:t>𝑀𝐵𝑖𝑡𝑠</m:t>
                    </m:r>
                    <m:r>
                      <a:rPr lang="en-GB" sz="1800" b="0" i="1" smtClean="0">
                        <a:latin typeface="Cambria Math" panose="02040503050406030204" pitchFamily="18" charset="0"/>
                      </a:rPr>
                      <m:t>/</m:t>
                    </m:r>
                    <m:r>
                      <a:rPr lang="en-GB" sz="1800" b="0" i="1" smtClean="0">
                        <a:latin typeface="Cambria Math" panose="02040503050406030204" pitchFamily="18" charset="0"/>
                      </a:rPr>
                      <m:t>𝑠𝑒𝑐</m:t>
                    </m:r>
                  </m:oMath>
                </a14:m>
                <a:r>
                  <a:rPr lang="en-GB" sz="1800" dirty="0" smtClean="0"/>
                  <a:t> </a:t>
                </a:r>
              </a:p>
              <a:p>
                <a:r>
                  <a:rPr lang="en-GB" sz="1800" dirty="0" smtClean="0"/>
                  <a:t>The collection of data is often substantially greater than what can be transmitted, given the limited bandwidth available. To overcome this limitation, on-board data storage devices are considered.</a:t>
                </a:r>
                <a:endParaRPr lang="en-GB" sz="1800" dirty="0"/>
              </a:p>
              <a:p>
                <a:r>
                  <a:rPr lang="en-GB" sz="1800" dirty="0" smtClean="0"/>
                  <a:t>Other more intelligent methods consider the use of computer vision to identify the object and machine learning algorithms to identify the type of the object. This is used to transmit data back if the type of object is of interest to the user.</a:t>
                </a:r>
                <a:endParaRPr lang="en-GB"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0623" y="946494"/>
                <a:ext cx="11606849" cy="5810922"/>
              </a:xfrm>
              <a:blipFill rotWithShape="0">
                <a:blip r:embed="rId2"/>
                <a:stretch>
                  <a:fillRect l="-158" t="-524"/>
                </a:stretch>
              </a:blipFill>
            </p:spPr>
            <p:txBody>
              <a:bodyPr/>
              <a:lstStyle/>
              <a:p>
                <a:r>
                  <a:rPr lang="en-GB">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360" y="1261862"/>
            <a:ext cx="831721" cy="11075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4486" y="5333132"/>
            <a:ext cx="4173367" cy="138340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3576" y="5278444"/>
            <a:ext cx="1635062" cy="1568325"/>
          </a:xfrm>
          <a:prstGeom prst="rect">
            <a:avLst/>
          </a:prstGeom>
        </p:spPr>
      </p:pic>
    </p:spTree>
    <p:extLst>
      <p:ext uri="{BB962C8B-B14F-4D97-AF65-F5344CB8AC3E}">
        <p14:creationId xmlns:p14="http://schemas.microsoft.com/office/powerpoint/2010/main" val="139111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39" y="90253"/>
            <a:ext cx="11216376" cy="840623"/>
          </a:xfrm>
        </p:spPr>
        <p:txBody>
          <a:bodyPr/>
          <a:lstStyle/>
          <a:p>
            <a:r>
              <a:rPr lang="en-GB" sz="3800" dirty="0" smtClean="0"/>
              <a:t>System Optimisation Approach</a:t>
            </a:r>
            <a:endParaRPr lang="en-GB" sz="3800" dirty="0"/>
          </a:p>
        </p:txBody>
      </p:sp>
      <p:sp>
        <p:nvSpPr>
          <p:cNvPr id="3" name="Content Placeholder 2"/>
          <p:cNvSpPr>
            <a:spLocks noGrp="1"/>
          </p:cNvSpPr>
          <p:nvPr>
            <p:ph idx="1"/>
          </p:nvPr>
        </p:nvSpPr>
        <p:spPr>
          <a:xfrm>
            <a:off x="184795" y="1070920"/>
            <a:ext cx="11537647" cy="5659394"/>
          </a:xfrm>
        </p:spPr>
        <p:txBody>
          <a:bodyPr>
            <a:normAutofit/>
          </a:bodyPr>
          <a:lstStyle/>
          <a:p>
            <a:r>
              <a:rPr lang="en-GB" sz="1800" dirty="0" smtClean="0"/>
              <a:t>Before the process of optimisation can be begin we need to Identifying an appropriate objective function that captures all the important system metrics.</a:t>
            </a:r>
          </a:p>
          <a:p>
            <a:r>
              <a:rPr lang="en-GB" sz="1800" dirty="0" smtClean="0"/>
              <a:t>Returning back to the system engineering approach, the fundamental objectives of the system can be identified by defining the objective hierarchy of the system.</a:t>
            </a:r>
          </a:p>
          <a:p>
            <a:pPr marL="0" indent="0">
              <a:buNone/>
            </a:pPr>
            <a:endParaRPr lang="en-GB" sz="1800" dirty="0" smtClean="0"/>
          </a:p>
          <a:p>
            <a:r>
              <a:rPr lang="en-GB" sz="1800" dirty="0" smtClean="0"/>
              <a:t>Fundamental Objectives:</a:t>
            </a:r>
          </a:p>
          <a:p>
            <a:pPr lvl="1"/>
            <a:r>
              <a:rPr lang="en-GB" sz="1600" dirty="0" smtClean="0"/>
              <a:t>Maximise range</a:t>
            </a:r>
          </a:p>
          <a:p>
            <a:pPr lvl="1"/>
            <a:r>
              <a:rPr lang="en-GB" sz="1600" dirty="0" smtClean="0"/>
              <a:t>Maximise coverage area</a:t>
            </a:r>
          </a:p>
          <a:p>
            <a:pPr lvl="1"/>
            <a:r>
              <a:rPr lang="en-GB" sz="1600" dirty="0" smtClean="0"/>
              <a:t>Maximise sensor detection capability</a:t>
            </a:r>
          </a:p>
          <a:p>
            <a:pPr lvl="1"/>
            <a:r>
              <a:rPr lang="en-GB" sz="1600" dirty="0" smtClean="0"/>
              <a:t>Maximise operational availability</a:t>
            </a:r>
          </a:p>
          <a:p>
            <a:pPr lvl="1"/>
            <a:endParaRPr lang="en-GB" sz="1600" dirty="0"/>
          </a:p>
          <a:p>
            <a:pPr marL="0" indent="0">
              <a:buNone/>
            </a:pPr>
            <a:endParaRPr lang="en-GB" sz="1800" dirty="0" smtClean="0"/>
          </a:p>
          <a:p>
            <a:r>
              <a:rPr lang="en-GB" sz="1800" dirty="0" smtClean="0"/>
              <a:t>How to optimise several, and potentially conflicting objectives</a:t>
            </a:r>
            <a:r>
              <a:rPr lang="en-GB" sz="1800" dirty="0" smtClean="0">
                <a:latin typeface="Arial" panose="020B0604020202020204" pitchFamily="34" charset="0"/>
                <a:cs typeface="Arial" panose="020B0604020202020204" pitchFamily="34" charset="0"/>
              </a:rPr>
              <a:t>?</a:t>
            </a:r>
          </a:p>
          <a:p>
            <a:endParaRPr lang="en-GB" sz="1800" dirty="0"/>
          </a:p>
        </p:txBody>
      </p:sp>
      <p:graphicFrame>
        <p:nvGraphicFramePr>
          <p:cNvPr id="5" name="Diagram 4"/>
          <p:cNvGraphicFramePr/>
          <p:nvPr>
            <p:extLst>
              <p:ext uri="{D42A27DB-BD31-4B8C-83A1-F6EECF244321}">
                <p14:modId xmlns:p14="http://schemas.microsoft.com/office/powerpoint/2010/main" val="346647410"/>
              </p:ext>
            </p:extLst>
          </p:nvPr>
        </p:nvGraphicFramePr>
        <p:xfrm>
          <a:off x="4156227" y="2413686"/>
          <a:ext cx="6552961" cy="2619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234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24" y="189107"/>
            <a:ext cx="9404723" cy="684104"/>
          </a:xfrm>
        </p:spPr>
        <p:txBody>
          <a:bodyPr/>
          <a:lstStyle/>
          <a:p>
            <a:r>
              <a:rPr lang="en-GB" sz="4000" dirty="0" smtClean="0"/>
              <a:t>Multi-Objective Optimisation</a:t>
            </a:r>
            <a:endParaRPr lang="en-GB" sz="40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66024" y="1079157"/>
                <a:ext cx="10977479" cy="5700583"/>
              </a:xfrm>
            </p:spPr>
            <p:txBody>
              <a:bodyPr/>
              <a:lstStyle/>
              <a:p>
                <a:r>
                  <a:rPr lang="en-GB" sz="1800" dirty="0" smtClean="0"/>
                  <a:t>The underpinning of multi-objective optimisation lies in theory of Pareto Optimality. </a:t>
                </a:r>
              </a:p>
              <a:p>
                <a:r>
                  <a:rPr lang="en-GB" sz="1800" dirty="0" smtClean="0"/>
                  <a:t>“ </a:t>
                </a:r>
                <a:r>
                  <a:rPr lang="en-GB" sz="1800" i="1" dirty="0" smtClean="0"/>
                  <a:t>Pareto Optimality refers to a situation where no improvement to one objective can be made without making at least one other objective worse off</a:t>
                </a:r>
                <a:r>
                  <a:rPr lang="en-GB" sz="1800" i="1" dirty="0" smtClean="0"/>
                  <a:t>.”</a:t>
                </a:r>
                <a:endParaRPr lang="en-GB" sz="1800" i="1" dirty="0" smtClean="0"/>
              </a:p>
              <a:p>
                <a:pPr lvl="1"/>
                <a:r>
                  <a:rPr lang="en-GB" sz="1400" i="1" dirty="0" smtClean="0"/>
                  <a:t>Minimise </a:t>
                </a:r>
                <a14:m>
                  <m:oMath xmlns:m="http://schemas.openxmlformats.org/officeDocument/2006/math">
                    <m:r>
                      <a:rPr lang="en-GB" sz="1400" b="0" i="1" smtClean="0">
                        <a:latin typeface="Cambria Math" panose="02040503050406030204" pitchFamily="18" charset="0"/>
                      </a:rPr>
                      <m:t>𝑓</m:t>
                    </m:r>
                    <m:r>
                      <a:rPr lang="en-GB" sz="1400" b="0" i="1" smtClean="0">
                        <a:latin typeface="Cambria Math" panose="02040503050406030204" pitchFamily="18" charset="0"/>
                      </a:rPr>
                      <m:t>1</m:t>
                    </m:r>
                  </m:oMath>
                </a14:m>
                <a:r>
                  <a:rPr lang="en-GB" sz="1400" i="1" dirty="0" smtClean="0"/>
                  <a:t> and </a:t>
                </a:r>
                <a14:m>
                  <m:oMath xmlns:m="http://schemas.openxmlformats.org/officeDocument/2006/math">
                    <m:r>
                      <a:rPr lang="en-GB" sz="1400" i="1">
                        <a:latin typeface="Cambria Math" panose="02040503050406030204" pitchFamily="18" charset="0"/>
                      </a:rPr>
                      <m:t>𝑓</m:t>
                    </m:r>
                    <m:r>
                      <a:rPr lang="en-GB" sz="1400" b="0" i="1" smtClean="0">
                        <a:latin typeface="Cambria Math" panose="02040503050406030204" pitchFamily="18" charset="0"/>
                      </a:rPr>
                      <m:t>2</m:t>
                    </m:r>
                  </m:oMath>
                </a14:m>
                <a:r>
                  <a:rPr lang="en-GB" sz="1400" i="1" dirty="0"/>
                  <a:t> </a:t>
                </a:r>
                <a:endParaRPr lang="en-GB" sz="1400" i="1" dirty="0"/>
              </a:p>
              <a:p>
                <a:pPr lvl="1"/>
                <a14:m>
                  <m:oMath xmlns:m="http://schemas.openxmlformats.org/officeDocument/2006/math">
                    <m:sSubSup>
                      <m:sSubSupPr>
                        <m:ctrlPr>
                          <a:rPr lang="en-GB" sz="1200" i="1"/>
                        </m:ctrlPr>
                      </m:sSubSupPr>
                      <m:e>
                        <m:r>
                          <a:rPr lang="en-GB" sz="1200" b="0" i="1" smtClean="0">
                            <a:latin typeface="Cambria Math" panose="02040503050406030204" pitchFamily="18" charset="0"/>
                          </a:rPr>
                          <m:t>𝑓</m:t>
                        </m:r>
                      </m:e>
                      <m:sub>
                        <m:r>
                          <a:rPr lang="en-GB" sz="1200" i="1"/>
                          <m:t>𝑖</m:t>
                        </m:r>
                      </m:sub>
                      <m:sup>
                        <m:r>
                          <a:rPr lang="en-GB" sz="1200" i="1"/>
                          <m:t>1</m:t>
                        </m:r>
                      </m:sup>
                    </m:sSubSup>
                    <m:r>
                      <a:rPr lang="en-GB" sz="1200" b="0" i="1" smtClean="0">
                        <a:latin typeface="Cambria Math" panose="02040503050406030204" pitchFamily="18" charset="0"/>
                      </a:rPr>
                      <m:t>≤ </m:t>
                    </m:r>
                    <m:sSubSup>
                      <m:sSubSupPr>
                        <m:ctrlPr>
                          <a:rPr lang="en-GB" sz="1200" i="1"/>
                        </m:ctrlPr>
                      </m:sSubSupPr>
                      <m:e>
                        <m:r>
                          <a:rPr lang="en-GB" sz="1200" b="0" i="1" smtClean="0">
                            <a:latin typeface="Cambria Math" panose="02040503050406030204" pitchFamily="18" charset="0"/>
                          </a:rPr>
                          <m:t>𝑓</m:t>
                        </m:r>
                      </m:e>
                      <m:sub>
                        <m:r>
                          <a:rPr lang="en-GB" sz="1200" i="1"/>
                          <m:t>𝑖</m:t>
                        </m:r>
                      </m:sub>
                      <m:sup>
                        <m:r>
                          <a:rPr lang="en-GB" sz="1200" i="1"/>
                          <m:t>2 </m:t>
                        </m:r>
                      </m:sup>
                    </m:sSubSup>
                    <m:r>
                      <a:rPr lang="en-GB" sz="1200" i="1"/>
                      <m:t>∀</m:t>
                    </m:r>
                    <m:r>
                      <a:rPr lang="en-GB" sz="1200" i="1"/>
                      <m:t>𝑖</m:t>
                    </m:r>
                    <m:r>
                      <a:rPr lang="en-GB" sz="1200" i="1"/>
                      <m:t>∈{1,2,….,</m:t>
                    </m:r>
                    <m:r>
                      <a:rPr lang="en-GB" sz="1200" i="1"/>
                      <m:t>𝑘</m:t>
                    </m:r>
                    <m:r>
                      <a:rPr lang="en-GB" sz="1200" i="1"/>
                      <m:t>}</m:t>
                    </m:r>
                  </m:oMath>
                </a14:m>
                <a:r>
                  <a:rPr lang="en-GB" sz="1200" dirty="0"/>
                  <a:t> and </a:t>
                </a:r>
                <a14:m>
                  <m:oMath xmlns:m="http://schemas.openxmlformats.org/officeDocument/2006/math">
                    <m:sSubSup>
                      <m:sSubSupPr>
                        <m:ctrlPr>
                          <a:rPr lang="en-GB" sz="1200" i="1"/>
                        </m:ctrlPr>
                      </m:sSubSupPr>
                      <m:e>
                        <m:r>
                          <a:rPr lang="en-GB" sz="1200" b="0" i="1" smtClean="0">
                            <a:latin typeface="Cambria Math" panose="02040503050406030204" pitchFamily="18" charset="0"/>
                          </a:rPr>
                          <m:t>𝑓</m:t>
                        </m:r>
                      </m:e>
                      <m:sub>
                        <m:r>
                          <a:rPr lang="en-GB" sz="1200" i="1"/>
                          <m:t>𝑖</m:t>
                        </m:r>
                      </m:sub>
                      <m:sup>
                        <m:r>
                          <a:rPr lang="en-GB" sz="1200" i="1"/>
                          <m:t>1</m:t>
                        </m:r>
                      </m:sup>
                    </m:sSubSup>
                    <m:r>
                      <a:rPr lang="en-GB" sz="1200" b="0" i="1" smtClean="0">
                        <a:latin typeface="Cambria Math" panose="02040503050406030204" pitchFamily="18" charset="0"/>
                      </a:rPr>
                      <m:t>&lt;</m:t>
                    </m:r>
                    <m:sSubSup>
                      <m:sSubSupPr>
                        <m:ctrlPr>
                          <a:rPr lang="en-GB" sz="1200" i="1"/>
                        </m:ctrlPr>
                      </m:sSubSupPr>
                      <m:e>
                        <m:r>
                          <a:rPr lang="en-GB" sz="1200" b="0" i="1" smtClean="0">
                            <a:latin typeface="Cambria Math" panose="02040503050406030204" pitchFamily="18" charset="0"/>
                          </a:rPr>
                          <m:t>𝑓</m:t>
                        </m:r>
                      </m:e>
                      <m:sub>
                        <m:r>
                          <a:rPr lang="en-GB" sz="1200" i="1"/>
                          <m:t>𝑖</m:t>
                        </m:r>
                      </m:sub>
                      <m:sup>
                        <m:r>
                          <a:rPr lang="en-GB" sz="1200" i="1"/>
                          <m:t>2</m:t>
                        </m:r>
                      </m:sup>
                    </m:sSubSup>
                  </m:oMath>
                </a14:m>
                <a:r>
                  <a:rPr lang="en-GB" sz="1200" dirty="0"/>
                  <a:t> for at least one </a:t>
                </a:r>
                <a14:m>
                  <m:oMath xmlns:m="http://schemas.openxmlformats.org/officeDocument/2006/math">
                    <m:r>
                      <a:rPr lang="en-GB" sz="1200" i="1"/>
                      <m:t>𝑖</m:t>
                    </m:r>
                  </m:oMath>
                </a14:m>
                <a:endParaRPr lang="en-GB" sz="1200" i="1" dirty="0" smtClean="0"/>
              </a:p>
              <a:p>
                <a:pPr marL="0" indent="0">
                  <a:buNone/>
                </a:pPr>
                <a:endParaRPr lang="en-GB" sz="1800" i="1" dirty="0" smtClean="0"/>
              </a:p>
              <a:p>
                <a:pPr marL="0" indent="0">
                  <a:buNone/>
                </a:pPr>
                <a:endParaRPr lang="en-GB" sz="1800" dirty="0" smtClean="0"/>
              </a:p>
              <a:p>
                <a:r>
                  <a:rPr lang="en-GB" sz="1800" dirty="0" smtClean="0"/>
                  <a:t>A </a:t>
                </a:r>
                <a:r>
                  <a:rPr lang="en-GB" sz="1800" dirty="0" smtClean="0"/>
                  <a:t>simple way of identifying Pareto optimal solutions is via the weighted sum method:</a:t>
                </a:r>
              </a:p>
              <a:p>
                <a:pPr marL="0" indent="0">
                  <a:buNone/>
                </a:pPr>
                <a14:m>
                  <m:oMathPara xmlns:m="http://schemas.openxmlformats.org/officeDocument/2006/math">
                    <m:oMathParaPr>
                      <m:jc m:val="centerGroup"/>
                    </m:oMathParaPr>
                    <m:oMath xmlns:m="http://schemas.openxmlformats.org/officeDocument/2006/math">
                      <m:r>
                        <a:rPr lang="en-GB" sz="1400" i="1">
                          <a:latin typeface="Cambria Math" panose="02040503050406030204" pitchFamily="18" charset="0"/>
                        </a:rPr>
                        <m:t>𝑀𝑖𝑛</m:t>
                      </m:r>
                      <m:r>
                        <a:rPr lang="en-GB" sz="1400" i="1">
                          <a:latin typeface="Cambria Math" panose="02040503050406030204" pitchFamily="18" charset="0"/>
                        </a:rPr>
                        <m:t>       </m:t>
                      </m:r>
                      <m:r>
                        <a:rPr lang="en-GB" sz="1400" i="1">
                          <a:latin typeface="Cambria Math" panose="02040503050406030204" pitchFamily="18" charset="0"/>
                        </a:rPr>
                        <m:t>𝐹</m:t>
                      </m:r>
                      <m:d>
                        <m:dPr>
                          <m:ctrlPr>
                            <a:rPr lang="en-GB" sz="1400" i="1">
                              <a:latin typeface="Cambria Math" panose="02040503050406030204" pitchFamily="18" charset="0"/>
                            </a:rPr>
                          </m:ctrlPr>
                        </m:dPr>
                        <m:e>
                          <m:r>
                            <a:rPr lang="en-GB" sz="1400" i="1">
                              <a:latin typeface="Cambria Math" panose="02040503050406030204" pitchFamily="18" charset="0"/>
                            </a:rPr>
                            <m:t>𝑋</m:t>
                          </m:r>
                        </m:e>
                      </m:d>
                      <m:r>
                        <a:rPr lang="en-GB" sz="1400" i="1">
                          <a:latin typeface="Cambria Math" panose="02040503050406030204" pitchFamily="18" charset="0"/>
                        </a:rPr>
                        <m:t>=</m:t>
                      </m:r>
                      <m:nary>
                        <m:naryPr>
                          <m:chr m:val="∑"/>
                          <m:limLoc m:val="undOvr"/>
                          <m:ctrlPr>
                            <a:rPr lang="en-GB" sz="1400" i="1">
                              <a:latin typeface="Cambria Math" panose="02040503050406030204" pitchFamily="18" charset="0"/>
                            </a:rPr>
                          </m:ctrlPr>
                        </m:naryPr>
                        <m:sub>
                          <m:r>
                            <a:rPr lang="en-GB" sz="1400" i="1">
                              <a:latin typeface="Cambria Math" panose="02040503050406030204" pitchFamily="18" charset="0"/>
                            </a:rPr>
                            <m:t>𝑛</m:t>
                          </m:r>
                          <m:r>
                            <a:rPr lang="en-GB" sz="1400" i="1">
                              <a:latin typeface="Cambria Math" panose="02040503050406030204" pitchFamily="18" charset="0"/>
                            </a:rPr>
                            <m:t>=1</m:t>
                          </m:r>
                        </m:sub>
                        <m:sup>
                          <m:r>
                            <a:rPr lang="en-GB" sz="1400" i="1">
                              <a:latin typeface="Cambria Math" panose="02040503050406030204" pitchFamily="18" charset="0"/>
                            </a:rPr>
                            <m:t>𝑁</m:t>
                          </m:r>
                        </m:sup>
                        <m:e>
                          <m:sSub>
                            <m:sSubPr>
                              <m:ctrlPr>
                                <a:rPr lang="en-GB" sz="1400" i="1">
                                  <a:latin typeface="Cambria Math" panose="02040503050406030204" pitchFamily="18" charset="0"/>
                                </a:rPr>
                              </m:ctrlPr>
                            </m:sSubPr>
                            <m:e>
                              <m:r>
                                <a:rPr lang="en-GB" sz="1400" i="1">
                                  <a:latin typeface="Cambria Math" panose="02040503050406030204" pitchFamily="18" charset="0"/>
                                </a:rPr>
                                <m:t>𝑤</m:t>
                              </m:r>
                            </m:e>
                            <m:sub>
                              <m:r>
                                <a:rPr lang="en-GB" sz="1400" i="1">
                                  <a:latin typeface="Cambria Math" panose="02040503050406030204" pitchFamily="18" charset="0"/>
                                </a:rPr>
                                <m:t>𝑖</m:t>
                              </m:r>
                            </m:sub>
                          </m:sSub>
                          <m:sSub>
                            <m:sSubPr>
                              <m:ctrlPr>
                                <a:rPr lang="en-GB" sz="1400" i="1">
                                  <a:latin typeface="Cambria Math" panose="02040503050406030204" pitchFamily="18" charset="0"/>
                                </a:rPr>
                              </m:ctrlPr>
                            </m:sSubPr>
                            <m:e>
                              <m:r>
                                <a:rPr lang="en-GB" sz="1400" i="1">
                                  <a:latin typeface="Cambria Math" panose="02040503050406030204" pitchFamily="18" charset="0"/>
                                </a:rPr>
                                <m:t>𝑓</m:t>
                              </m:r>
                            </m:e>
                            <m:sub>
                              <m:r>
                                <a:rPr lang="en-GB" sz="1400" i="1">
                                  <a:latin typeface="Cambria Math" panose="02040503050406030204" pitchFamily="18" charset="0"/>
                                </a:rPr>
                                <m:t>𝑖</m:t>
                              </m:r>
                            </m:sub>
                          </m:sSub>
                          <m:r>
                            <a:rPr lang="en-GB" sz="1400" i="1">
                              <a:latin typeface="Cambria Math" panose="02040503050406030204" pitchFamily="18" charset="0"/>
                            </a:rPr>
                            <m:t>(</m:t>
                          </m:r>
                          <m:r>
                            <a:rPr lang="en-GB" sz="1400" i="1">
                              <a:latin typeface="Cambria Math" panose="02040503050406030204" pitchFamily="18" charset="0"/>
                            </a:rPr>
                            <m:t>𝑋</m:t>
                          </m:r>
                          <m:r>
                            <a:rPr lang="en-GB" sz="1400" i="1">
                              <a:latin typeface="Cambria Math" panose="02040503050406030204" pitchFamily="18" charset="0"/>
                            </a:rPr>
                            <m:t>)</m:t>
                          </m:r>
                        </m:e>
                      </m:nary>
                    </m:oMath>
                  </m:oMathPara>
                </a14:m>
                <a:endParaRPr lang="en-GB" sz="1800" dirty="0" smtClean="0"/>
              </a:p>
              <a:p>
                <a:pPr marL="0" indent="0" algn="ctr">
                  <a:buNone/>
                </a:pPr>
                <a14:m>
                  <m:oMathPara xmlns:m="http://schemas.openxmlformats.org/officeDocument/2006/math">
                    <m:oMathParaPr>
                      <m:jc m:val="centerGroup"/>
                    </m:oMathParaPr>
                    <m:oMath xmlns:m="http://schemas.openxmlformats.org/officeDocument/2006/math">
                      <m:r>
                        <a:rPr lang="en-GB" sz="1600" i="1">
                          <a:latin typeface="Cambria Math" panose="02040503050406030204" pitchFamily="18" charset="0"/>
                        </a:rPr>
                        <m:t>𝑠</m:t>
                      </m:r>
                      <m:r>
                        <a:rPr lang="en-GB" sz="1600" i="1">
                          <a:latin typeface="Cambria Math" panose="02040503050406030204" pitchFamily="18" charset="0"/>
                        </a:rPr>
                        <m:t>.</m:t>
                      </m:r>
                      <m:r>
                        <a:rPr lang="en-GB" sz="1600" i="1">
                          <a:latin typeface="Cambria Math" panose="02040503050406030204" pitchFamily="18" charset="0"/>
                        </a:rPr>
                        <m:t>𝑡</m:t>
                      </m:r>
                      <m:r>
                        <a:rPr lang="en-GB" sz="1600" i="1">
                          <a:latin typeface="Cambria Math" panose="02040503050406030204" pitchFamily="18" charset="0"/>
                        </a:rPr>
                        <m:t>.       </m:t>
                      </m:r>
                      <m:r>
                        <a:rPr lang="en-GB" sz="1600" i="1">
                          <a:latin typeface="Cambria Math" panose="02040503050406030204" pitchFamily="18" charset="0"/>
                        </a:rPr>
                        <m:t>𝑋</m:t>
                      </m:r>
                      <m:r>
                        <a:rPr lang="en-GB" sz="1600" i="1">
                          <a:latin typeface="Cambria Math" panose="02040503050406030204" pitchFamily="18" charset="0"/>
                        </a:rPr>
                        <m:t>∈</m:t>
                      </m:r>
                      <m:r>
                        <m:rPr>
                          <m:sty m:val="p"/>
                        </m:rPr>
                        <a:rPr lang="en-GB" sz="1600">
                          <a:latin typeface="Cambria Math" panose="02040503050406030204" pitchFamily="18" charset="0"/>
                        </a:rPr>
                        <m:t>Ω</m:t>
                      </m:r>
                      <m:r>
                        <a:rPr lang="en-GB" sz="1600" i="1">
                          <a:latin typeface="Cambria Math" panose="02040503050406030204" pitchFamily="18" charset="0"/>
                        </a:rPr>
                        <m:t>     </m:t>
                      </m:r>
                      <m:r>
                        <a:rPr lang="en-GB" sz="1600" i="1">
                          <a:latin typeface="Cambria Math" panose="02040503050406030204" pitchFamily="18" charset="0"/>
                        </a:rPr>
                        <m:t>𝑊</m:t>
                      </m:r>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𝑤</m:t>
                          </m:r>
                        </m:e>
                        <m:sub>
                          <m:r>
                            <a:rPr lang="en-GB" sz="1600" i="1">
                              <a:latin typeface="Cambria Math" panose="02040503050406030204" pitchFamily="18" charset="0"/>
                            </a:rPr>
                            <m:t>1</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𝑤</m:t>
                          </m:r>
                        </m:e>
                        <m:sub>
                          <m:r>
                            <a:rPr lang="en-GB" sz="1600" i="1">
                              <a:latin typeface="Cambria Math" panose="02040503050406030204" pitchFamily="18" charset="0"/>
                            </a:rPr>
                            <m:t>2</m:t>
                          </m:r>
                        </m:sub>
                      </m:sSub>
                      <m:r>
                        <a:rPr lang="en-GB" sz="1600" i="1">
                          <a:latin typeface="Cambria Math" panose="02040503050406030204" pitchFamily="18" charset="0"/>
                        </a:rPr>
                        <m:t>,…,</m:t>
                      </m:r>
                      <m:sSub>
                        <m:sSubPr>
                          <m:ctrlPr>
                            <a:rPr lang="en-GB" sz="1600" i="1">
                              <a:latin typeface="Cambria Math" panose="02040503050406030204" pitchFamily="18" charset="0"/>
                            </a:rPr>
                          </m:ctrlPr>
                        </m:sSubPr>
                        <m:e>
                          <m:r>
                            <a:rPr lang="en-GB" sz="1600" i="1">
                              <a:latin typeface="Cambria Math" panose="02040503050406030204" pitchFamily="18" charset="0"/>
                            </a:rPr>
                            <m:t>𝑤</m:t>
                          </m:r>
                        </m:e>
                        <m:sub>
                          <m:r>
                            <a:rPr lang="en-GB" sz="1600" i="1">
                              <a:latin typeface="Cambria Math" panose="02040503050406030204" pitchFamily="18" charset="0"/>
                            </a:rPr>
                            <m:t>𝑁</m:t>
                          </m:r>
                        </m:sub>
                      </m:sSub>
                      <m:r>
                        <a:rPr lang="en-GB" sz="1600" i="1">
                          <a:latin typeface="Cambria Math" panose="02040503050406030204" pitchFamily="18" charset="0"/>
                        </a:rPr>
                        <m:t>]</m:t>
                      </m:r>
                    </m:oMath>
                  </m:oMathPara>
                </a14:m>
                <a:endParaRPr lang="en-GB" sz="1600" dirty="0" smtClean="0"/>
              </a:p>
              <a:p>
                <a:endParaRPr lang="en-GB" sz="1600" dirty="0" smtClean="0"/>
              </a:p>
              <a:p>
                <a:endParaRPr lang="en-GB" sz="1600" dirty="0"/>
              </a:p>
              <a:p>
                <a:r>
                  <a:rPr lang="en-GB" sz="1600" dirty="0" smtClean="0"/>
                  <a:t>Other more advanced methods, such Genetic Algorithms have proven to be more efficient and robust in finding the Pareto optimal sets. </a:t>
                </a:r>
              </a:p>
              <a:p>
                <a:endParaRPr lang="en-GB" sz="1600" dirty="0" smtClean="0"/>
              </a:p>
              <a:p>
                <a:pPr marL="0" indent="0" algn="ctr">
                  <a:buNone/>
                </a:pPr>
                <a:endParaRPr lang="en-GB" sz="1800" dirty="0" smtClean="0"/>
              </a:p>
              <a:p>
                <a:endParaRPr lang="en-GB" sz="1800" dirty="0" smtClean="0"/>
              </a:p>
              <a:p>
                <a:endParaRPr lang="en-GB" i="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66024" y="1079157"/>
                <a:ext cx="10977479" cy="5700583"/>
              </a:xfrm>
              <a:blipFill rotWithShape="0">
                <a:blip r:embed="rId2"/>
                <a:stretch>
                  <a:fillRect l="-111" t="-535"/>
                </a:stretch>
              </a:blipFill>
            </p:spPr>
            <p:txBody>
              <a:bodyPr/>
              <a:lstStyle/>
              <a:p>
                <a:r>
                  <a:rPr lang="en-GB">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659" y="2052847"/>
            <a:ext cx="2244297" cy="1683222"/>
          </a:xfrm>
          <a:prstGeom prst="rect">
            <a:avLst/>
          </a:prstGeom>
          <a:noFill/>
          <a:ln>
            <a:noFill/>
          </a:ln>
        </p:spPr>
      </p:pic>
      <p:sp>
        <p:nvSpPr>
          <p:cNvPr id="5" name="TextBox 4"/>
          <p:cNvSpPr txBox="1"/>
          <p:nvPr/>
        </p:nvSpPr>
        <p:spPr>
          <a:xfrm>
            <a:off x="6765581" y="2350414"/>
            <a:ext cx="1993558" cy="307777"/>
          </a:xfrm>
          <a:prstGeom prst="rect">
            <a:avLst/>
          </a:prstGeom>
          <a:noFill/>
        </p:spPr>
        <p:txBody>
          <a:bodyPr wrap="square" rtlCol="0">
            <a:spAutoFit/>
          </a:bodyPr>
          <a:lstStyle/>
          <a:p>
            <a:r>
              <a:rPr lang="en-GB" sz="1400" b="1" dirty="0" smtClean="0"/>
              <a:t>Dominated Solutions </a:t>
            </a:r>
            <a:endParaRPr lang="en-GB" sz="1400" b="1" dirty="0"/>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7578811" y="3929448"/>
            <a:ext cx="3484605" cy="1655805"/>
          </a:xfrm>
          <a:prstGeom prst="rect">
            <a:avLst/>
          </a:prstGeom>
        </p:spPr>
      </p:pic>
    </p:spTree>
    <p:extLst>
      <p:ext uri="{BB962C8B-B14F-4D97-AF65-F5344CB8AC3E}">
        <p14:creationId xmlns:p14="http://schemas.microsoft.com/office/powerpoint/2010/main" val="19312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animEffect transition="in" filter="fade">
                                      <p:cBhvr>
                                        <p:cTn id="2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268" y="135013"/>
            <a:ext cx="9404723" cy="700579"/>
          </a:xfrm>
        </p:spPr>
        <p:txBody>
          <a:bodyPr/>
          <a:lstStyle/>
          <a:p>
            <a:r>
              <a:rPr lang="en-GB" sz="4000" dirty="0" smtClean="0"/>
              <a:t>Genetic Algorithms</a:t>
            </a:r>
            <a:endParaRPr lang="en-GB" sz="4000" dirty="0"/>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94176" y="4823669"/>
            <a:ext cx="2724525" cy="2020332"/>
          </a:xfrm>
          <a:prstGeom prst="rect">
            <a:avLst/>
          </a:prstGeom>
        </p:spPr>
      </p:pic>
      <p:sp>
        <p:nvSpPr>
          <p:cNvPr id="9" name="Rectangle 5"/>
          <p:cNvSpPr>
            <a:spLocks noChangeArrowheads="1"/>
          </p:cNvSpPr>
          <p:nvPr/>
        </p:nvSpPr>
        <p:spPr bwMode="auto">
          <a:xfrm>
            <a:off x="3855308" y="4316626"/>
            <a:ext cx="1566037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10" name="Object 9"/>
          <p:cNvGraphicFramePr>
            <a:graphicFrameLocks noChangeAspect="1"/>
          </p:cNvGraphicFramePr>
          <p:nvPr>
            <p:extLst>
              <p:ext uri="{D42A27DB-BD31-4B8C-83A1-F6EECF244321}">
                <p14:modId xmlns:p14="http://schemas.microsoft.com/office/powerpoint/2010/main" val="3317606899"/>
              </p:ext>
            </p:extLst>
          </p:nvPr>
        </p:nvGraphicFramePr>
        <p:xfrm>
          <a:off x="3214118" y="4892491"/>
          <a:ext cx="2132528" cy="1687275"/>
        </p:xfrm>
        <a:graphic>
          <a:graphicData uri="http://schemas.openxmlformats.org/presentationml/2006/ole">
            <mc:AlternateContent xmlns:mc="http://schemas.openxmlformats.org/markup-compatibility/2006">
              <mc:Choice xmlns:v="urn:schemas-microsoft-com:vml" Requires="v">
                <p:oleObj spid="_x0000_s3176" name="Bitmap Image" r:id="rId4" imgW="2952381" imgH="2343477" progId="Paint.Picture">
                  <p:embed/>
                </p:oleObj>
              </mc:Choice>
              <mc:Fallback>
                <p:oleObj name="Bitmap Image" r:id="rId4" imgW="2952381" imgH="2343477"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4118" y="4892491"/>
                        <a:ext cx="2132528" cy="1687275"/>
                      </a:xfrm>
                      <a:prstGeom prst="rect">
                        <a:avLst/>
                      </a:prstGeom>
                      <a:noFill/>
                    </p:spPr>
                  </p:pic>
                </p:oleObj>
              </mc:Fallback>
            </mc:AlternateContent>
          </a:graphicData>
        </a:graphic>
      </p:graphicFrame>
      <p:sp>
        <p:nvSpPr>
          <p:cNvPr id="11" name="TextBox 10"/>
          <p:cNvSpPr txBox="1"/>
          <p:nvPr/>
        </p:nvSpPr>
        <p:spPr>
          <a:xfrm>
            <a:off x="3071505" y="6536224"/>
            <a:ext cx="2377712" cy="307777"/>
          </a:xfrm>
          <a:prstGeom prst="rect">
            <a:avLst/>
          </a:prstGeom>
          <a:noFill/>
        </p:spPr>
        <p:txBody>
          <a:bodyPr wrap="square" rtlCol="0">
            <a:spAutoFit/>
          </a:bodyPr>
          <a:lstStyle/>
          <a:p>
            <a:pPr algn="ctr"/>
            <a:r>
              <a:rPr lang="en-GB" sz="1400" b="1" dirty="0" smtClean="0"/>
              <a:t>Concept 7</a:t>
            </a:r>
            <a:endParaRPr lang="en-GB" sz="1400" b="1" dirty="0"/>
          </a:p>
        </p:txBody>
      </p:sp>
      <p:sp>
        <p:nvSpPr>
          <p:cNvPr id="12" name="Rectangle 7"/>
          <p:cNvSpPr>
            <a:spLocks noChangeArrowheads="1"/>
          </p:cNvSpPr>
          <p:nvPr/>
        </p:nvSpPr>
        <p:spPr bwMode="auto">
          <a:xfrm>
            <a:off x="6425966" y="4018817"/>
            <a:ext cx="14988333" cy="63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13" name="Object 12"/>
          <p:cNvGraphicFramePr>
            <a:graphicFrameLocks noChangeAspect="1"/>
          </p:cNvGraphicFramePr>
          <p:nvPr>
            <p:extLst>
              <p:ext uri="{D42A27DB-BD31-4B8C-83A1-F6EECF244321}">
                <p14:modId xmlns:p14="http://schemas.microsoft.com/office/powerpoint/2010/main" val="3167286546"/>
              </p:ext>
            </p:extLst>
          </p:nvPr>
        </p:nvGraphicFramePr>
        <p:xfrm>
          <a:off x="5410899" y="4888439"/>
          <a:ext cx="2256639" cy="1692479"/>
        </p:xfrm>
        <a:graphic>
          <a:graphicData uri="http://schemas.openxmlformats.org/presentationml/2006/ole">
            <mc:AlternateContent xmlns:mc="http://schemas.openxmlformats.org/markup-compatibility/2006">
              <mc:Choice xmlns:v="urn:schemas-microsoft-com:vml" Requires="v">
                <p:oleObj spid="_x0000_s3177" name="Bitmap Image" r:id="rId6" imgW="3057143" imgH="2419048" progId="Paint.Picture">
                  <p:embed/>
                </p:oleObj>
              </mc:Choice>
              <mc:Fallback>
                <p:oleObj name="Bitmap Image" r:id="rId6" imgW="3057143" imgH="2419048"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899" y="4888439"/>
                        <a:ext cx="2256639" cy="1692479"/>
                      </a:xfrm>
                      <a:prstGeom prst="rect">
                        <a:avLst/>
                      </a:prstGeom>
                      <a:noFill/>
                    </p:spPr>
                  </p:pic>
                </p:oleObj>
              </mc:Fallback>
            </mc:AlternateContent>
          </a:graphicData>
        </a:graphic>
      </p:graphicFrame>
      <p:sp>
        <p:nvSpPr>
          <p:cNvPr id="14" name="TextBox 13"/>
          <p:cNvSpPr txBox="1"/>
          <p:nvPr/>
        </p:nvSpPr>
        <p:spPr>
          <a:xfrm>
            <a:off x="5346646" y="6536224"/>
            <a:ext cx="2377712" cy="307777"/>
          </a:xfrm>
          <a:prstGeom prst="rect">
            <a:avLst/>
          </a:prstGeom>
          <a:noFill/>
        </p:spPr>
        <p:txBody>
          <a:bodyPr wrap="square" rtlCol="0">
            <a:spAutoFit/>
          </a:bodyPr>
          <a:lstStyle/>
          <a:p>
            <a:pPr algn="ctr"/>
            <a:r>
              <a:rPr lang="en-GB" sz="1400" b="1" dirty="0" smtClean="0"/>
              <a:t>Concept 11</a:t>
            </a:r>
            <a:endParaRPr lang="en-GB" sz="1400" b="1" dirty="0"/>
          </a:p>
        </p:txBody>
      </p:sp>
      <p:sp>
        <p:nvSpPr>
          <p:cNvPr id="15" name="Rectangle 9"/>
          <p:cNvSpPr>
            <a:spLocks noChangeArrowheads="1"/>
          </p:cNvSpPr>
          <p:nvPr/>
        </p:nvSpPr>
        <p:spPr bwMode="auto">
          <a:xfrm>
            <a:off x="9129124" y="4018815"/>
            <a:ext cx="17116922" cy="59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16" name="Object 15"/>
          <p:cNvGraphicFramePr>
            <a:graphicFrameLocks noChangeAspect="1"/>
          </p:cNvGraphicFramePr>
          <p:nvPr>
            <p:extLst>
              <p:ext uri="{D42A27DB-BD31-4B8C-83A1-F6EECF244321}">
                <p14:modId xmlns:p14="http://schemas.microsoft.com/office/powerpoint/2010/main" val="3775196863"/>
              </p:ext>
            </p:extLst>
          </p:nvPr>
        </p:nvGraphicFramePr>
        <p:xfrm>
          <a:off x="7731791" y="4888439"/>
          <a:ext cx="2024605" cy="1685221"/>
        </p:xfrm>
        <a:graphic>
          <a:graphicData uri="http://schemas.openxmlformats.org/presentationml/2006/ole">
            <mc:AlternateContent xmlns:mc="http://schemas.openxmlformats.org/markup-compatibility/2006">
              <mc:Choice xmlns:v="urn:schemas-microsoft-com:vml" Requires="v">
                <p:oleObj spid="_x0000_s3178" name="Bitmap Image" r:id="rId8" imgW="3209524" imgH="2600000" progId="Paint.Picture">
                  <p:embed/>
                </p:oleObj>
              </mc:Choice>
              <mc:Fallback>
                <p:oleObj name="Bitmap Image" r:id="rId8" imgW="3209524" imgH="2600000" progId="Paint.Picture">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31791" y="4888439"/>
                        <a:ext cx="2024605" cy="1685221"/>
                      </a:xfrm>
                      <a:prstGeom prst="rect">
                        <a:avLst/>
                      </a:prstGeom>
                      <a:noFill/>
                    </p:spPr>
                  </p:pic>
                </p:oleObj>
              </mc:Fallback>
            </mc:AlternateContent>
          </a:graphicData>
        </a:graphic>
      </p:graphicFrame>
      <p:sp>
        <p:nvSpPr>
          <p:cNvPr id="17" name="TextBox 16"/>
          <p:cNvSpPr txBox="1"/>
          <p:nvPr/>
        </p:nvSpPr>
        <p:spPr>
          <a:xfrm>
            <a:off x="7555237" y="6550223"/>
            <a:ext cx="2377712" cy="307777"/>
          </a:xfrm>
          <a:prstGeom prst="rect">
            <a:avLst/>
          </a:prstGeom>
          <a:noFill/>
        </p:spPr>
        <p:txBody>
          <a:bodyPr wrap="square" rtlCol="0">
            <a:spAutoFit/>
          </a:bodyPr>
          <a:lstStyle/>
          <a:p>
            <a:pPr algn="ctr"/>
            <a:r>
              <a:rPr lang="en-GB" sz="1400" b="1" dirty="0" smtClean="0"/>
              <a:t>Concept 12</a:t>
            </a:r>
            <a:endParaRPr lang="en-GB" sz="1400" b="1" dirty="0"/>
          </a:p>
        </p:txBody>
      </p:sp>
      <mc:AlternateContent xmlns:mc="http://schemas.openxmlformats.org/markup-compatibility/2006" xmlns:a14="http://schemas.microsoft.com/office/drawing/2010/main">
        <mc:Choice Requires="a14">
          <p:sp>
            <p:nvSpPr>
              <p:cNvPr id="18" name="Content Placeholder 2"/>
              <p:cNvSpPr txBox="1">
                <a:spLocks/>
              </p:cNvSpPr>
              <p:nvPr/>
            </p:nvSpPr>
            <p:spPr>
              <a:xfrm>
                <a:off x="201269" y="857418"/>
                <a:ext cx="8924072" cy="570058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sz="1600" dirty="0" smtClean="0"/>
                  <a:t>Genetic Algorithms are a type of evolutionary algorithm.</a:t>
                </a:r>
              </a:p>
              <a:p>
                <a:pPr lvl="2"/>
                <a:r>
                  <a:rPr lang="en-GB" sz="1200" dirty="0"/>
                  <a:t>Create a parent and offspring population and combine both to generate </a:t>
                </a:r>
                <a14:m>
                  <m:oMath xmlns:m="http://schemas.openxmlformats.org/officeDocument/2006/math">
                    <m:sSub>
                      <m:sSubPr>
                        <m:ctrlPr>
                          <a:rPr lang="en-GB" sz="1200" i="1">
                            <a:latin typeface="Cambria Math" panose="02040503050406030204" pitchFamily="18" charset="0"/>
                          </a:rPr>
                        </m:ctrlPr>
                      </m:sSubPr>
                      <m:e>
                        <m:r>
                          <a:rPr lang="en-GB" sz="1200" i="1">
                            <a:latin typeface="Cambria Math" panose="02040503050406030204" pitchFamily="18" charset="0"/>
                          </a:rPr>
                          <m:t>𝑅</m:t>
                        </m:r>
                      </m:e>
                      <m:sub>
                        <m:r>
                          <a:rPr lang="en-GB" sz="1200" i="1">
                            <a:latin typeface="Cambria Math" panose="02040503050406030204" pitchFamily="18" charset="0"/>
                          </a:rPr>
                          <m:t>𝑡</m:t>
                        </m:r>
                      </m:sub>
                    </m:sSub>
                    <m:r>
                      <a:rPr lang="en-GB" sz="1200" i="1">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𝑃</m:t>
                        </m:r>
                      </m:e>
                      <m:sub>
                        <m:r>
                          <a:rPr lang="en-GB" sz="1200" i="1">
                            <a:latin typeface="Cambria Math" panose="02040503050406030204" pitchFamily="18" charset="0"/>
                          </a:rPr>
                          <m:t>𝑡</m:t>
                        </m:r>
                      </m:sub>
                    </m:sSub>
                    <m:r>
                      <a:rPr lang="en-GB" sz="1200" i="1">
                        <a:latin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𝑄</m:t>
                        </m:r>
                      </m:e>
                      <m:sub>
                        <m:r>
                          <a:rPr lang="en-GB" sz="1200" i="1">
                            <a:latin typeface="Cambria Math" panose="02040503050406030204" pitchFamily="18" charset="0"/>
                          </a:rPr>
                          <m:t>𝑡</m:t>
                        </m:r>
                      </m:sub>
                    </m:sSub>
                  </m:oMath>
                </a14:m>
                <a:r>
                  <a:rPr lang="en-GB" sz="1200" dirty="0"/>
                  <a:t>. Then, perform a non-dominated sorting of </a:t>
                </a:r>
                <a14:m>
                  <m:oMath xmlns:m="http://schemas.openxmlformats.org/officeDocument/2006/math">
                    <m:sSub>
                      <m:sSubPr>
                        <m:ctrlPr>
                          <a:rPr lang="en-GB" sz="1200" i="1">
                            <a:latin typeface="Cambria Math" panose="02040503050406030204" pitchFamily="18" charset="0"/>
                          </a:rPr>
                        </m:ctrlPr>
                      </m:sSubPr>
                      <m:e>
                        <m:r>
                          <a:rPr lang="en-GB" sz="1200" i="1">
                            <a:latin typeface="Cambria Math" panose="02040503050406030204" pitchFamily="18" charset="0"/>
                          </a:rPr>
                          <m:t>𝑅</m:t>
                        </m:r>
                      </m:e>
                      <m:sub>
                        <m:r>
                          <a:rPr lang="en-GB" sz="1200" i="1">
                            <a:latin typeface="Cambria Math" panose="02040503050406030204" pitchFamily="18" charset="0"/>
                          </a:rPr>
                          <m:t>𝑡</m:t>
                        </m:r>
                      </m:sub>
                    </m:sSub>
                  </m:oMath>
                </a14:m>
                <a:r>
                  <a:rPr lang="en-GB" sz="1200" dirty="0"/>
                  <a:t> and identify different fronts </a:t>
                </a:r>
                <a14:m>
                  <m:oMath xmlns:m="http://schemas.openxmlformats.org/officeDocument/2006/math">
                    <m:sSub>
                      <m:sSubPr>
                        <m:ctrlPr>
                          <a:rPr lang="en-GB" sz="1200" i="1">
                            <a:latin typeface="Cambria Math" panose="02040503050406030204" pitchFamily="18" charset="0"/>
                          </a:rPr>
                        </m:ctrlPr>
                      </m:sSubPr>
                      <m:e>
                        <m:r>
                          <a:rPr lang="en-GB" sz="1200" i="1">
                            <a:latin typeface="Cambria Math" panose="02040503050406030204" pitchFamily="18" charset="0"/>
                          </a:rPr>
                          <m:t>𝐹</m:t>
                        </m:r>
                      </m:e>
                      <m:sub>
                        <m:r>
                          <a:rPr lang="en-GB" sz="1200" i="1">
                            <a:latin typeface="Cambria Math" panose="02040503050406030204" pitchFamily="18" charset="0"/>
                          </a:rPr>
                          <m:t>𝑖</m:t>
                        </m:r>
                      </m:sub>
                    </m:sSub>
                  </m:oMath>
                </a14:m>
                <a:r>
                  <a:rPr lang="en-GB" sz="1200" dirty="0"/>
                  <a:t> </a:t>
                </a:r>
                <a14:m>
                  <m:oMath xmlns:m="http://schemas.openxmlformats.org/officeDocument/2006/math">
                    <m:r>
                      <a:rPr lang="en-GB" sz="1200" i="1">
                        <a:latin typeface="Cambria Math" panose="02040503050406030204" pitchFamily="18" charset="0"/>
                      </a:rPr>
                      <m:t>𝑖</m:t>
                    </m:r>
                    <m:r>
                      <a:rPr lang="en-GB" sz="1200" i="1">
                        <a:latin typeface="Cambria Math" panose="02040503050406030204" pitchFamily="18" charset="0"/>
                      </a:rPr>
                      <m:t>=1,2,…, </m:t>
                    </m:r>
                  </m:oMath>
                </a14:m>
                <a:r>
                  <a:rPr lang="en-GB" sz="1200" dirty="0"/>
                  <a:t>etc.</a:t>
                </a:r>
              </a:p>
              <a:p>
                <a:pPr lvl="2"/>
                <a:r>
                  <a:rPr lang="en-GB" sz="1200" dirty="0"/>
                  <a:t>Perform archive update to generate </a:t>
                </a:r>
                <a14:m>
                  <m:oMath xmlns:m="http://schemas.openxmlformats.org/officeDocument/2006/math">
                    <m:sSub>
                      <m:sSubPr>
                        <m:ctrlPr>
                          <a:rPr lang="en-GB" sz="1200" i="1">
                            <a:latin typeface="Cambria Math" panose="02040503050406030204" pitchFamily="18" charset="0"/>
                          </a:rPr>
                        </m:ctrlPr>
                      </m:sSubPr>
                      <m:e>
                        <m:r>
                          <a:rPr lang="en-GB" sz="1200" i="1">
                            <a:latin typeface="Cambria Math" panose="02040503050406030204" pitchFamily="18" charset="0"/>
                          </a:rPr>
                          <m:t>𝑃</m:t>
                        </m:r>
                      </m:e>
                      <m:sub>
                        <m:r>
                          <a:rPr lang="en-GB" sz="1200" i="1">
                            <a:latin typeface="Cambria Math" panose="02040503050406030204" pitchFamily="18" charset="0"/>
                          </a:rPr>
                          <m:t>𝑡</m:t>
                        </m:r>
                        <m:r>
                          <a:rPr lang="en-GB" sz="1200" i="1">
                            <a:latin typeface="Cambria Math" panose="02040503050406030204" pitchFamily="18" charset="0"/>
                          </a:rPr>
                          <m:t>+1</m:t>
                        </m:r>
                      </m:sub>
                    </m:sSub>
                  </m:oMath>
                </a14:m>
                <a:r>
                  <a:rPr lang="en-GB" sz="1200" dirty="0"/>
                  <a:t>of </a:t>
                </a:r>
                <a:r>
                  <a:rPr lang="en-GB" sz="1200" dirty="0" smtClean="0"/>
                  <a:t>size </a:t>
                </a:r>
                <a14:m>
                  <m:oMath xmlns:m="http://schemas.openxmlformats.org/officeDocument/2006/math">
                    <m:r>
                      <a:rPr lang="en-GB" sz="1200" b="0" i="1" smtClean="0">
                        <a:latin typeface="Cambria Math" panose="02040503050406030204" pitchFamily="18" charset="0"/>
                      </a:rPr>
                      <m:t>𝑁</m:t>
                    </m:r>
                  </m:oMath>
                </a14:m>
                <a:r>
                  <a:rPr lang="en-GB" sz="1200" dirty="0" smtClean="0"/>
                  <a:t>.</a:t>
                </a:r>
              </a:p>
              <a:p>
                <a:pPr lvl="2"/>
                <a:r>
                  <a:rPr lang="en-GB" sz="1200" dirty="0" smtClean="0"/>
                  <a:t>Perform </a:t>
                </a:r>
                <a:r>
                  <a:rPr lang="en-GB" sz="1200" dirty="0"/>
                  <a:t>selection on </a:t>
                </a:r>
                <a14:m>
                  <m:oMath xmlns:m="http://schemas.openxmlformats.org/officeDocument/2006/math">
                    <m:sSub>
                      <m:sSubPr>
                        <m:ctrlPr>
                          <a:rPr lang="en-GB" sz="1200" i="1">
                            <a:latin typeface="Cambria Math" panose="02040503050406030204" pitchFamily="18" charset="0"/>
                          </a:rPr>
                        </m:ctrlPr>
                      </m:sSubPr>
                      <m:e>
                        <m:r>
                          <a:rPr lang="en-GB" sz="1200" i="1">
                            <a:latin typeface="Cambria Math" panose="02040503050406030204" pitchFamily="18" charset="0"/>
                          </a:rPr>
                          <m:t>𝑃</m:t>
                        </m:r>
                      </m:e>
                      <m:sub>
                        <m:r>
                          <a:rPr lang="en-GB" sz="1200" i="1">
                            <a:latin typeface="Cambria Math" panose="02040503050406030204" pitchFamily="18" charset="0"/>
                          </a:rPr>
                          <m:t>𝑡</m:t>
                        </m:r>
                        <m:r>
                          <a:rPr lang="en-GB" sz="1200" i="1">
                            <a:latin typeface="Cambria Math" panose="02040503050406030204" pitchFamily="18" charset="0"/>
                          </a:rPr>
                          <m:t>+1</m:t>
                        </m:r>
                      </m:sub>
                    </m:sSub>
                  </m:oMath>
                </a14:m>
                <a:r>
                  <a:rPr lang="en-GB" sz="1200" dirty="0"/>
                  <a:t>, binary tournament selection with replacement to fill the mating pool by using the </a:t>
                </a:r>
                <a:r>
                  <a:rPr lang="en-GB" sz="1200" dirty="0" smtClean="0"/>
                  <a:t>crowding distance</a:t>
                </a:r>
                <a:r>
                  <a:rPr lang="en-GB" sz="1200" dirty="0"/>
                  <a:t>.</a:t>
                </a:r>
              </a:p>
              <a:p>
                <a:pPr lvl="2"/>
                <a:r>
                  <a:rPr lang="en-GB" sz="1200" dirty="0"/>
                  <a:t>Apply crossover and mutation operators to the mating pool from the previous step to </a:t>
                </a:r>
                <a:r>
                  <a:rPr lang="en-GB" sz="1200" dirty="0" smtClean="0"/>
                  <a:t>generate </a:t>
                </a:r>
                <a14:m>
                  <m:oMath xmlns:m="http://schemas.openxmlformats.org/officeDocument/2006/math">
                    <m:sSub>
                      <m:sSubPr>
                        <m:ctrlPr>
                          <a:rPr lang="en-GB" sz="1200" i="1">
                            <a:latin typeface="Cambria Math" panose="02040503050406030204" pitchFamily="18" charset="0"/>
                          </a:rPr>
                        </m:ctrlPr>
                      </m:sSubPr>
                      <m:e>
                        <m:r>
                          <a:rPr lang="en-GB" sz="1200" i="1">
                            <a:latin typeface="Cambria Math" panose="02040503050406030204" pitchFamily="18" charset="0"/>
                          </a:rPr>
                          <m:t>𝑄</m:t>
                        </m:r>
                      </m:e>
                      <m:sub>
                        <m:r>
                          <a:rPr lang="en-GB" sz="1200" i="1">
                            <a:latin typeface="Cambria Math" panose="02040503050406030204" pitchFamily="18" charset="0"/>
                          </a:rPr>
                          <m:t>𝑡</m:t>
                        </m:r>
                        <m:r>
                          <a:rPr lang="en-GB" sz="1200" i="1">
                            <a:latin typeface="Cambria Math" panose="02040503050406030204" pitchFamily="18" charset="0"/>
                          </a:rPr>
                          <m:t>+1</m:t>
                        </m:r>
                      </m:sub>
                    </m:sSub>
                  </m:oMath>
                </a14:m>
                <a:r>
                  <a:rPr lang="en-GB" dirty="0" smtClean="0"/>
                  <a:t>.</a:t>
                </a:r>
                <a:r>
                  <a:rPr lang="en-GB" sz="1200" dirty="0" smtClean="0"/>
                  <a:t> 	</a:t>
                </a:r>
                <a:endParaRPr lang="en-GB" sz="1800" dirty="0"/>
              </a:p>
              <a:p>
                <a:endParaRPr lang="en-GB" sz="1600" dirty="0" smtClean="0"/>
              </a:p>
              <a:p>
                <a:r>
                  <a:rPr lang="en-GB" sz="1600" dirty="0" smtClean="0"/>
                  <a:t>Open source tools, such as </a:t>
                </a:r>
                <a:r>
                  <a:rPr lang="en-GB" sz="1600" b="1" dirty="0" smtClean="0"/>
                  <a:t>OpenMDAO</a:t>
                </a:r>
                <a:r>
                  <a:rPr lang="en-GB" sz="1600" dirty="0" smtClean="0"/>
                  <a:t> developed by NASA, provide several optimisation routines that can be applied to a vast number of complex engineering problems</a:t>
                </a:r>
                <a:r>
                  <a:rPr lang="en-GB" sz="1600" dirty="0" smtClean="0"/>
                  <a:t>.</a:t>
                </a:r>
                <a:endParaRPr lang="en-GB" dirty="0" smtClean="0"/>
              </a:p>
              <a:p>
                <a:r>
                  <a:rPr lang="en-GB" sz="1600" dirty="0" smtClean="0"/>
                  <a:t>Genetic Algorithm applied to UAS system optimisation:</a:t>
                </a:r>
              </a:p>
              <a:p>
                <a:endParaRPr lang="en-GB" i="1" dirty="0"/>
              </a:p>
            </p:txBody>
          </p:sp>
        </mc:Choice>
        <mc:Fallback xmlns="">
          <p:sp>
            <p:nvSpPr>
              <p:cNvPr id="18" name="Content Placeholder 2"/>
              <p:cNvSpPr txBox="1">
                <a:spLocks noRot="1" noChangeAspect="1" noMove="1" noResize="1" noEditPoints="1" noAdjustHandles="1" noChangeArrowheads="1" noChangeShapeType="1" noTextEdit="1"/>
              </p:cNvSpPr>
              <p:nvPr/>
            </p:nvSpPr>
            <p:spPr>
              <a:xfrm>
                <a:off x="201269" y="857418"/>
                <a:ext cx="8924072" cy="5700583"/>
              </a:xfrm>
              <a:prstGeom prst="rect">
                <a:avLst/>
              </a:prstGeom>
              <a:blipFill rotWithShape="0">
                <a:blip r:embed="rId10"/>
                <a:stretch>
                  <a:fillRect l="-68" t="-321" r="-342"/>
                </a:stretch>
              </a:blipFill>
            </p:spPr>
            <p:txBody>
              <a:bodyPr/>
              <a:lstStyle/>
              <a:p>
                <a:r>
                  <a:rPr lang="en-GB">
                    <a:noFill/>
                  </a:rPr>
                  <a:t> </a:t>
                </a:r>
              </a:p>
            </p:txBody>
          </p:sp>
        </mc:Fallback>
      </mc:AlternateContent>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09159" y="399812"/>
            <a:ext cx="3046929" cy="2533336"/>
          </a:xfrm>
          <a:prstGeom prst="rect">
            <a:avLst/>
          </a:prstGeom>
        </p:spPr>
      </p:pic>
      <p:pic>
        <p:nvPicPr>
          <p:cNvPr id="3088" name="Picture 16" descr="openmdao_spectru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43398" y="3029077"/>
            <a:ext cx="2880526" cy="1793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92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6" end="6"/>
                                            </p:txEl>
                                          </p:spTgt>
                                        </p:tgtEl>
                                        <p:attrNameLst>
                                          <p:attrName>style.visibility</p:attrName>
                                        </p:attrNameLst>
                                      </p:cBhvr>
                                      <p:to>
                                        <p:strVal val="visible"/>
                                      </p:to>
                                    </p:set>
                                    <p:animEffect transition="in" filter="fade">
                                      <p:cBhvr>
                                        <p:cTn id="7" dur="500"/>
                                        <p:tgtEl>
                                          <p:spTgt spid="18">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88"/>
                                        </p:tgtEl>
                                        <p:attrNameLst>
                                          <p:attrName>style.visibility</p:attrName>
                                        </p:attrNameLst>
                                      </p:cBhvr>
                                      <p:to>
                                        <p:strVal val="visible"/>
                                      </p:to>
                                    </p:set>
                                    <p:animEffect transition="in" filter="fade">
                                      <p:cBhvr>
                                        <p:cTn id="10" dur="500"/>
                                        <p:tgtEl>
                                          <p:spTgt spid="30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xEl>
                                              <p:pRg st="7" end="7"/>
                                            </p:txEl>
                                          </p:spTgt>
                                        </p:tgtEl>
                                        <p:attrNameLst>
                                          <p:attrName>style.visibility</p:attrName>
                                        </p:attrNameLst>
                                      </p:cBhvr>
                                      <p:to>
                                        <p:strVal val="visible"/>
                                      </p:to>
                                    </p:set>
                                    <p:animEffect transition="in" filter="fade">
                                      <p:cBhvr>
                                        <p:cTn id="3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44" y="123205"/>
            <a:ext cx="9404723" cy="700579"/>
          </a:xfrm>
        </p:spPr>
        <p:txBody>
          <a:bodyPr/>
          <a:lstStyle/>
          <a:p>
            <a:r>
              <a:rPr lang="en-GB" dirty="0" smtClean="0"/>
              <a:t>Decision Support Systems</a:t>
            </a:r>
            <a:endParaRPr lang="en-GB" dirty="0"/>
          </a:p>
        </p:txBody>
      </p:sp>
      <p:sp>
        <p:nvSpPr>
          <p:cNvPr id="3" name="Content Placeholder 2"/>
          <p:cNvSpPr>
            <a:spLocks noGrp="1"/>
          </p:cNvSpPr>
          <p:nvPr>
            <p:ph idx="1"/>
          </p:nvPr>
        </p:nvSpPr>
        <p:spPr>
          <a:xfrm>
            <a:off x="217744" y="922638"/>
            <a:ext cx="10466732" cy="5424615"/>
          </a:xfrm>
        </p:spPr>
        <p:txBody>
          <a:bodyPr>
            <a:normAutofit/>
          </a:bodyPr>
          <a:lstStyle/>
          <a:p>
            <a:r>
              <a:rPr lang="en-GB" sz="1600" dirty="0" smtClean="0"/>
              <a:t>It can be noted that design is inherently a decision-making process, where several decisions have to be taken at different stages in design.</a:t>
            </a:r>
          </a:p>
          <a:p>
            <a:r>
              <a:rPr lang="en-GB" sz="1600" dirty="0" smtClean="0"/>
              <a:t>To help the decision-making process, research has been focused towards developing Decision Support Systems (DSS).  </a:t>
            </a:r>
          </a:p>
          <a:p>
            <a:r>
              <a:rPr lang="en-GB" sz="1600" dirty="0" smtClean="0"/>
              <a:t>Decision-making in system architecting:</a:t>
            </a:r>
            <a:endParaRPr lang="en-GB" sz="1600" dirty="0"/>
          </a:p>
        </p:txBody>
      </p:sp>
      <p:graphicFrame>
        <p:nvGraphicFramePr>
          <p:cNvPr id="4" name="Table 3"/>
          <p:cNvGraphicFramePr>
            <a:graphicFrameLocks noGrp="1"/>
          </p:cNvGraphicFramePr>
          <p:nvPr>
            <p:extLst>
              <p:ext uri="{D42A27DB-BD31-4B8C-83A1-F6EECF244321}">
                <p14:modId xmlns:p14="http://schemas.microsoft.com/office/powerpoint/2010/main" val="4041707033"/>
              </p:ext>
            </p:extLst>
          </p:nvPr>
        </p:nvGraphicFramePr>
        <p:xfrm>
          <a:off x="81410" y="2543689"/>
          <a:ext cx="5388514" cy="4163830"/>
        </p:xfrm>
        <a:graphic>
          <a:graphicData uri="http://schemas.openxmlformats.org/drawingml/2006/table">
            <a:tbl>
              <a:tblPr firstRow="1" bandRow="1">
                <a:tableStyleId>{5C22544A-7EE6-4342-B048-85BDC9FD1C3A}</a:tableStyleId>
              </a:tblPr>
              <a:tblGrid>
                <a:gridCol w="1195595"/>
                <a:gridCol w="1247414"/>
                <a:gridCol w="1266817"/>
                <a:gridCol w="1678688"/>
              </a:tblGrid>
              <a:tr h="294025">
                <a:tc>
                  <a:txBody>
                    <a:bodyPr/>
                    <a:lstStyle/>
                    <a:p>
                      <a:r>
                        <a:rPr lang="en-GB" sz="1100" dirty="0" smtClean="0"/>
                        <a:t>Function</a:t>
                      </a:r>
                      <a:endParaRPr lang="en-GB" sz="1100" dirty="0"/>
                    </a:p>
                  </a:txBody>
                  <a:tcPr/>
                </a:tc>
                <a:tc gridSpan="3">
                  <a:txBody>
                    <a:bodyPr/>
                    <a:lstStyle/>
                    <a:p>
                      <a:pPr algn="ctr"/>
                      <a:r>
                        <a:rPr lang="en-GB" sz="1100" dirty="0" smtClean="0"/>
                        <a:t>Alternative Designs </a:t>
                      </a:r>
                      <a:endParaRPr lang="en-GB" sz="1100" dirty="0"/>
                    </a:p>
                  </a:txBody>
                  <a:tcPr/>
                </a:tc>
                <a:tc hMerge="1">
                  <a:txBody>
                    <a:bodyPr/>
                    <a:lstStyle/>
                    <a:p>
                      <a:endParaRPr lang="en-GB" dirty="0"/>
                    </a:p>
                  </a:txBody>
                  <a:tcPr/>
                </a:tc>
                <a:tc hMerge="1">
                  <a:txBody>
                    <a:bodyPr/>
                    <a:lstStyle/>
                    <a:p>
                      <a:endParaRPr lang="en-GB" dirty="0"/>
                    </a:p>
                  </a:txBody>
                  <a:tcPr/>
                </a:tc>
              </a:tr>
              <a:tr h="735064">
                <a:tc>
                  <a:txBody>
                    <a:bodyPr/>
                    <a:lstStyle/>
                    <a:p>
                      <a:pPr algn="ctr"/>
                      <a:r>
                        <a:rPr lang="en-GB" sz="1100" dirty="0" smtClean="0">
                          <a:latin typeface="Arial" panose="020B0604020202020204" pitchFamily="34" charset="0"/>
                          <a:cs typeface="Arial" panose="020B0604020202020204" pitchFamily="34" charset="0"/>
                        </a:rPr>
                        <a:t>1.Deliver </a:t>
                      </a:r>
                      <a:r>
                        <a:rPr lang="en-GB" sz="1100" dirty="0" smtClean="0">
                          <a:latin typeface="Arial" panose="020B0604020202020204" pitchFamily="34" charset="0"/>
                          <a:cs typeface="Arial" panose="020B0604020202020204" pitchFamily="34" charset="0"/>
                        </a:rPr>
                        <a:t>Propulsive Power</a:t>
                      </a:r>
                      <a:endParaRPr lang="en-GB" sz="1100" dirty="0">
                        <a:latin typeface="Arial" panose="020B0604020202020204" pitchFamily="34" charset="0"/>
                        <a:cs typeface="Arial" panose="020B0604020202020204" pitchFamily="34" charset="0"/>
                      </a:endParaRPr>
                    </a:p>
                  </a:txBody>
                  <a:tcPr/>
                </a:tc>
                <a:tc>
                  <a:txBody>
                    <a:bodyPr/>
                    <a:lstStyle/>
                    <a:p>
                      <a:pPr algn="ctr"/>
                      <a:r>
                        <a:rPr lang="en-GB" sz="1000" dirty="0" smtClean="0">
                          <a:latin typeface="Arial" panose="020B0604020202020204" pitchFamily="34" charset="0"/>
                          <a:cs typeface="Arial" panose="020B0604020202020204" pitchFamily="34" charset="0"/>
                        </a:rPr>
                        <a:t>Piston engine</a:t>
                      </a:r>
                      <a:r>
                        <a:rPr lang="en-GB" sz="1000" baseline="0" dirty="0" smtClean="0">
                          <a:latin typeface="Arial" panose="020B0604020202020204" pitchFamily="34" charset="0"/>
                          <a:cs typeface="Arial" panose="020B0604020202020204" pitchFamily="34" charset="0"/>
                        </a:rPr>
                        <a:t> </a:t>
                      </a:r>
                    </a:p>
                    <a:p>
                      <a:endParaRPr lang="en-GB" sz="1000" baseline="0" dirty="0" smtClean="0">
                        <a:latin typeface="Arial" panose="020B0604020202020204" pitchFamily="34" charset="0"/>
                        <a:cs typeface="Arial" panose="020B0604020202020204" pitchFamily="34" charset="0"/>
                      </a:endParaRPr>
                    </a:p>
                    <a:p>
                      <a:endParaRPr lang="en-GB" sz="1000" baseline="0" dirty="0" smtClean="0">
                        <a:latin typeface="Arial" panose="020B0604020202020204" pitchFamily="34" charset="0"/>
                        <a:cs typeface="Arial" panose="020B0604020202020204" pitchFamily="34" charset="0"/>
                      </a:endParaRPr>
                    </a:p>
                    <a:p>
                      <a:endParaRPr lang="en-GB" sz="1000" dirty="0">
                        <a:latin typeface="Arial" panose="020B0604020202020204" pitchFamily="34" charset="0"/>
                        <a:cs typeface="Arial" panose="020B0604020202020204" pitchFamily="34" charset="0"/>
                      </a:endParaRPr>
                    </a:p>
                  </a:txBody>
                  <a:tcPr/>
                </a:tc>
                <a:tc>
                  <a:txBody>
                    <a:bodyPr/>
                    <a:lstStyle/>
                    <a:p>
                      <a:pPr algn="ctr"/>
                      <a:r>
                        <a:rPr lang="en-GB" sz="1000" dirty="0" smtClean="0">
                          <a:latin typeface="Arial" panose="020B0604020202020204" pitchFamily="34" charset="0"/>
                          <a:cs typeface="Arial" panose="020B0604020202020204" pitchFamily="34" charset="0"/>
                        </a:rPr>
                        <a:t>Electric motor</a:t>
                      </a:r>
                      <a:endParaRPr lang="en-GB" sz="1000" dirty="0">
                        <a:latin typeface="Arial" panose="020B0604020202020204" pitchFamily="34" charset="0"/>
                        <a:cs typeface="Arial" panose="020B0604020202020204" pitchFamily="34" charset="0"/>
                      </a:endParaRPr>
                    </a:p>
                  </a:txBody>
                  <a:tcPr/>
                </a:tc>
                <a:tc>
                  <a:txBody>
                    <a:bodyPr/>
                    <a:lstStyle/>
                    <a:p>
                      <a:pPr algn="ctr"/>
                      <a:r>
                        <a:rPr lang="en-GB" sz="1000" dirty="0" smtClean="0">
                          <a:latin typeface="Arial" panose="020B0604020202020204" pitchFamily="34" charset="0"/>
                          <a:cs typeface="Arial" panose="020B0604020202020204" pitchFamily="34" charset="0"/>
                        </a:rPr>
                        <a:t>Fuel Cells</a:t>
                      </a:r>
                      <a:endParaRPr lang="en-GB" sz="1000" dirty="0">
                        <a:latin typeface="Arial" panose="020B0604020202020204" pitchFamily="34" charset="0"/>
                        <a:cs typeface="Arial" panose="020B0604020202020204" pitchFamily="34" charset="0"/>
                      </a:endParaRPr>
                    </a:p>
                  </a:txBody>
                  <a:tcPr/>
                </a:tc>
              </a:tr>
              <a:tr h="705661">
                <a:tc>
                  <a:txBody>
                    <a:bodyPr/>
                    <a:lstStyle/>
                    <a:p>
                      <a:pPr algn="ctr"/>
                      <a:r>
                        <a:rPr lang="en-GB" sz="1100" dirty="0" smtClean="0">
                          <a:latin typeface="Arial" panose="020B0604020202020204" pitchFamily="34" charset="0"/>
                          <a:cs typeface="Arial" panose="020B0604020202020204" pitchFamily="34" charset="0"/>
                        </a:rPr>
                        <a:t>2.Deliver</a:t>
                      </a:r>
                      <a:r>
                        <a:rPr lang="en-GB" sz="1100" baseline="0" dirty="0" smtClean="0">
                          <a:latin typeface="Arial" panose="020B0604020202020204" pitchFamily="34" charset="0"/>
                          <a:cs typeface="Arial" panose="020B0604020202020204" pitchFamily="34" charset="0"/>
                        </a:rPr>
                        <a:t> </a:t>
                      </a:r>
                      <a:r>
                        <a:rPr lang="en-GB" sz="1100" baseline="0" dirty="0" smtClean="0">
                          <a:latin typeface="Arial" panose="020B0604020202020204" pitchFamily="34" charset="0"/>
                          <a:cs typeface="Arial" panose="020B0604020202020204" pitchFamily="34" charset="0"/>
                        </a:rPr>
                        <a:t>Electrical power</a:t>
                      </a:r>
                      <a:endParaRPr lang="en-GB" sz="1100" dirty="0">
                        <a:latin typeface="Arial" panose="020B0604020202020204" pitchFamily="34" charset="0"/>
                        <a:cs typeface="Arial" panose="020B0604020202020204" pitchFamily="34" charset="0"/>
                      </a:endParaRPr>
                    </a:p>
                  </a:txBody>
                  <a:tcPr/>
                </a:tc>
                <a:tc>
                  <a:txBody>
                    <a:bodyPr/>
                    <a:lstStyle/>
                    <a:p>
                      <a:pPr algn="ctr"/>
                      <a:r>
                        <a:rPr lang="en-GB" sz="1000" dirty="0" smtClean="0">
                          <a:latin typeface="Arial" panose="020B0604020202020204" pitchFamily="34" charset="0"/>
                          <a:cs typeface="Arial" panose="020B0604020202020204" pitchFamily="34" charset="0"/>
                        </a:rPr>
                        <a:t>Engine generator</a:t>
                      </a:r>
                      <a:endParaRPr lang="en-GB" sz="1000" dirty="0">
                        <a:latin typeface="Arial" panose="020B0604020202020204" pitchFamily="34" charset="0"/>
                        <a:cs typeface="Arial" panose="020B0604020202020204" pitchFamily="34" charset="0"/>
                      </a:endParaRPr>
                    </a:p>
                  </a:txBody>
                  <a:tcPr/>
                </a:tc>
                <a:tc>
                  <a:txBody>
                    <a:bodyPr/>
                    <a:lstStyle/>
                    <a:p>
                      <a:pPr algn="ctr"/>
                      <a:r>
                        <a:rPr lang="en-GB" sz="1000" dirty="0" smtClean="0">
                          <a:latin typeface="Arial" panose="020B0604020202020204" pitchFamily="34" charset="0"/>
                          <a:cs typeface="Arial" panose="020B0604020202020204" pitchFamily="34" charset="0"/>
                        </a:rPr>
                        <a:t>Battery</a:t>
                      </a:r>
                      <a:endParaRPr lang="en-GB" sz="1000" dirty="0">
                        <a:latin typeface="Arial" panose="020B0604020202020204" pitchFamily="34" charset="0"/>
                        <a:cs typeface="Arial" panose="020B0604020202020204" pitchFamily="34" charset="0"/>
                      </a:endParaRPr>
                    </a:p>
                  </a:txBody>
                  <a:tcPr/>
                </a:tc>
                <a:tc>
                  <a:txBody>
                    <a:bodyPr/>
                    <a:lstStyle/>
                    <a:p>
                      <a:pPr algn="ctr"/>
                      <a:r>
                        <a:rPr lang="en-GB" sz="1000" dirty="0" smtClean="0">
                          <a:latin typeface="Arial" panose="020B0604020202020204" pitchFamily="34" charset="0"/>
                          <a:cs typeface="Arial" panose="020B0604020202020204" pitchFamily="34" charset="0"/>
                        </a:rPr>
                        <a:t>Engine Generator + Battery</a:t>
                      </a:r>
                    </a:p>
                    <a:p>
                      <a:pPr algn="ctr"/>
                      <a:endParaRPr lang="en-GB" sz="1000" dirty="0">
                        <a:latin typeface="Arial" panose="020B0604020202020204" pitchFamily="34" charset="0"/>
                        <a:cs typeface="Arial" panose="020B0604020202020204" pitchFamily="34" charset="0"/>
                      </a:endParaRPr>
                    </a:p>
                  </a:txBody>
                  <a:tcPr/>
                </a:tc>
              </a:tr>
              <a:tr h="753078">
                <a:tc>
                  <a:txBody>
                    <a:bodyPr/>
                    <a:lstStyle/>
                    <a:p>
                      <a:pPr algn="ctr"/>
                      <a:r>
                        <a:rPr lang="en-GB" sz="1100" dirty="0" smtClean="0">
                          <a:latin typeface="Arial" panose="020B0604020202020204" pitchFamily="34" charset="0"/>
                          <a:cs typeface="Arial" panose="020B0604020202020204" pitchFamily="34" charset="0"/>
                        </a:rPr>
                        <a:t>3.Provide </a:t>
                      </a:r>
                      <a:r>
                        <a:rPr lang="en-GB" sz="1100" dirty="0" smtClean="0">
                          <a:latin typeface="Arial" panose="020B0604020202020204" pitchFamily="34" charset="0"/>
                          <a:cs typeface="Arial" panose="020B0604020202020204" pitchFamily="34" charset="0"/>
                        </a:rPr>
                        <a:t>stability and control for steady flight</a:t>
                      </a:r>
                      <a:endParaRPr lang="en-GB" sz="1100" dirty="0">
                        <a:latin typeface="Arial" panose="020B0604020202020204" pitchFamily="34" charset="0"/>
                        <a:cs typeface="Arial" panose="020B0604020202020204" pitchFamily="34" charset="0"/>
                      </a:endParaRPr>
                    </a:p>
                  </a:txBody>
                  <a:tcPr/>
                </a:tc>
                <a:tc>
                  <a:txBody>
                    <a:bodyPr/>
                    <a:lstStyle/>
                    <a:p>
                      <a:pPr algn="ctr"/>
                      <a:r>
                        <a:rPr lang="en-GB" sz="1000" dirty="0" smtClean="0">
                          <a:latin typeface="Arial" panose="020B0604020202020204" pitchFamily="34" charset="0"/>
                          <a:cs typeface="Arial" panose="020B0604020202020204" pitchFamily="34" charset="0"/>
                        </a:rPr>
                        <a:t>Conventional Tail</a:t>
                      </a:r>
                      <a:endParaRPr lang="en-GB" sz="1000" dirty="0">
                        <a:latin typeface="Arial" panose="020B0604020202020204" pitchFamily="34" charset="0"/>
                        <a:cs typeface="Arial" panose="020B0604020202020204" pitchFamily="34" charset="0"/>
                      </a:endParaRPr>
                    </a:p>
                  </a:txBody>
                  <a:tcPr/>
                </a:tc>
                <a:tc>
                  <a:txBody>
                    <a:bodyPr/>
                    <a:lstStyle/>
                    <a:p>
                      <a:pPr algn="ctr"/>
                      <a:r>
                        <a:rPr lang="en-GB" sz="1000" dirty="0" smtClean="0">
                          <a:latin typeface="Arial" panose="020B0604020202020204" pitchFamily="34" charset="0"/>
                          <a:cs typeface="Arial" panose="020B0604020202020204" pitchFamily="34" charset="0"/>
                        </a:rPr>
                        <a:t>V-Tail</a:t>
                      </a:r>
                    </a:p>
                    <a:p>
                      <a:pPr algn="ctr"/>
                      <a:endParaRPr lang="en-GB" sz="1100" dirty="0"/>
                    </a:p>
                  </a:txBody>
                  <a:tcPr/>
                </a:tc>
                <a:tc>
                  <a:txBody>
                    <a:bodyPr/>
                    <a:lstStyle/>
                    <a:p>
                      <a:pPr algn="ctr"/>
                      <a:r>
                        <a:rPr lang="en-GB" sz="1100" dirty="0" smtClean="0"/>
                        <a:t>H-Tail</a:t>
                      </a:r>
                      <a:endParaRPr lang="en-GB" sz="1100" dirty="0"/>
                    </a:p>
                  </a:txBody>
                  <a:tcPr/>
                </a:tc>
              </a:tr>
              <a:tr h="873211">
                <a:tc>
                  <a:txBody>
                    <a:bodyPr/>
                    <a:lstStyle/>
                    <a:p>
                      <a:pPr algn="ctr"/>
                      <a:r>
                        <a:rPr lang="en-GB" sz="1100" dirty="0" smtClean="0">
                          <a:latin typeface="Arial" panose="020B0604020202020204" pitchFamily="34" charset="0"/>
                          <a:cs typeface="Arial" panose="020B0604020202020204" pitchFamily="34" charset="0"/>
                        </a:rPr>
                        <a:t>4.Provide </a:t>
                      </a:r>
                      <a:r>
                        <a:rPr lang="en-GB" sz="1100" dirty="0" smtClean="0">
                          <a:latin typeface="Arial" panose="020B0604020202020204" pitchFamily="34" charset="0"/>
                          <a:cs typeface="Arial" panose="020B0604020202020204" pitchFamily="34" charset="0"/>
                        </a:rPr>
                        <a:t>communication</a:t>
                      </a:r>
                      <a:r>
                        <a:rPr lang="en-GB" sz="1100" baseline="0" dirty="0" smtClean="0">
                          <a:latin typeface="Arial" panose="020B0604020202020204" pitchFamily="34" charset="0"/>
                          <a:cs typeface="Arial" panose="020B0604020202020204" pitchFamily="34" charset="0"/>
                        </a:rPr>
                        <a:t> of data</a:t>
                      </a:r>
                      <a:endParaRPr lang="en-GB" sz="1100" dirty="0">
                        <a:latin typeface="Arial" panose="020B0604020202020204" pitchFamily="34" charset="0"/>
                        <a:cs typeface="Arial" panose="020B0604020202020204" pitchFamily="34" charset="0"/>
                      </a:endParaRPr>
                    </a:p>
                  </a:txBody>
                  <a:tcPr/>
                </a:tc>
                <a:tc>
                  <a:txBody>
                    <a:bodyPr/>
                    <a:lstStyle/>
                    <a:p>
                      <a:pPr algn="ctr"/>
                      <a:r>
                        <a:rPr lang="en-GB" sz="800" kern="1200" dirty="0" smtClean="0">
                          <a:solidFill>
                            <a:schemeClr val="dk1"/>
                          </a:solidFill>
                          <a:effectLst/>
                          <a:latin typeface="Arial" panose="020B0604020202020204" pitchFamily="34" charset="0"/>
                          <a:ea typeface="+mn-ea"/>
                          <a:cs typeface="Arial" panose="020B0604020202020204" pitchFamily="34" charset="0"/>
                        </a:rPr>
                        <a:t>Omni-Dipole, vertically polarization, Gain 2dBi</a:t>
                      </a:r>
                      <a:endParaRPr lang="en-GB" sz="800" dirty="0">
                        <a:latin typeface="Arial" panose="020B0604020202020204" pitchFamily="34" charset="0"/>
                        <a:cs typeface="Arial" panose="020B0604020202020204" pitchFamily="34" charset="0"/>
                      </a:endParaRPr>
                    </a:p>
                  </a:txBody>
                  <a:tcPr/>
                </a:tc>
                <a:tc>
                  <a:txBody>
                    <a:bodyPr/>
                    <a:lstStyle/>
                    <a:p>
                      <a:pPr algn="ctr"/>
                      <a:r>
                        <a:rPr lang="en-GB" sz="800" kern="1200" dirty="0" smtClean="0">
                          <a:solidFill>
                            <a:schemeClr val="dk1"/>
                          </a:solidFill>
                          <a:effectLst/>
                          <a:latin typeface="Arial" panose="020B0604020202020204" pitchFamily="34" charset="0"/>
                          <a:ea typeface="+mn-ea"/>
                          <a:cs typeface="Arial" panose="020B0604020202020204" pitchFamily="34" charset="0"/>
                        </a:rPr>
                        <a:t>Omni- circular polarization, Gain 3dBi</a:t>
                      </a:r>
                      <a:endParaRPr lang="en-GB" sz="800" dirty="0">
                        <a:latin typeface="Arial" panose="020B0604020202020204" pitchFamily="34" charset="0"/>
                        <a:cs typeface="Arial" panose="020B0604020202020204" pitchFamily="34" charset="0"/>
                      </a:endParaRPr>
                    </a:p>
                  </a:txBody>
                  <a:tcPr/>
                </a:tc>
                <a:tc>
                  <a:txBody>
                    <a:bodyPr/>
                    <a:lstStyle/>
                    <a:p>
                      <a:pPr algn="ctr"/>
                      <a:r>
                        <a:rPr lang="en-GB" sz="800" kern="1200" dirty="0" smtClean="0">
                          <a:solidFill>
                            <a:schemeClr val="dk1"/>
                          </a:solidFill>
                          <a:effectLst/>
                          <a:latin typeface="Arial" panose="020B0604020202020204" pitchFamily="34" charset="0"/>
                          <a:ea typeface="+mn-ea"/>
                          <a:cs typeface="Arial" panose="020B0604020202020204" pitchFamily="34" charset="0"/>
                        </a:rPr>
                        <a:t>Bladed Antenna, Omni -Dipole,  vertical polarization, Gain 2dBi</a:t>
                      </a:r>
                      <a:endParaRPr lang="en-GB" sz="800" dirty="0">
                        <a:latin typeface="Arial" panose="020B0604020202020204" pitchFamily="34" charset="0"/>
                        <a:cs typeface="Arial" panose="020B0604020202020204" pitchFamily="34" charset="0"/>
                      </a:endParaRPr>
                    </a:p>
                  </a:txBody>
                  <a:tcPr/>
                </a:tc>
              </a:tr>
              <a:tr h="793869">
                <a:tc>
                  <a:txBody>
                    <a:bodyPr/>
                    <a:lstStyle/>
                    <a:p>
                      <a:pPr algn="ctr"/>
                      <a:r>
                        <a:rPr lang="en-GB" sz="1200" b="1" dirty="0" smtClean="0">
                          <a:latin typeface="Arial" panose="020B0604020202020204" pitchFamily="34" charset="0"/>
                          <a:cs typeface="Arial" panose="020B0604020202020204" pitchFamily="34" charset="0"/>
                        </a:rPr>
                        <a:t>.</a:t>
                      </a:r>
                    </a:p>
                    <a:p>
                      <a:pPr algn="ctr"/>
                      <a:r>
                        <a:rPr lang="en-GB" sz="1200" b="1" dirty="0" smtClean="0">
                          <a:latin typeface="Arial" panose="020B0604020202020204" pitchFamily="34" charset="0"/>
                          <a:cs typeface="Arial" panose="020B0604020202020204" pitchFamily="34" charset="0"/>
                        </a:rPr>
                        <a:t>.</a:t>
                      </a:r>
                    </a:p>
                    <a:p>
                      <a:pPr algn="ctr"/>
                      <a:r>
                        <a:rPr lang="en-GB" sz="1200" b="1" dirty="0" smtClean="0">
                          <a:latin typeface="Arial" panose="020B0604020202020204" pitchFamily="34" charset="0"/>
                          <a:cs typeface="Arial" panose="020B0604020202020204" pitchFamily="34" charset="0"/>
                        </a:rPr>
                        <a:t>.</a:t>
                      </a:r>
                      <a:endParaRPr lang="en-GB" sz="1200" b="1" dirty="0">
                        <a:latin typeface="Arial" panose="020B0604020202020204" pitchFamily="34" charset="0"/>
                        <a:cs typeface="Arial" panose="020B0604020202020204" pitchFamily="34" charset="0"/>
                      </a:endParaRPr>
                    </a:p>
                  </a:txBody>
                  <a:tcPr/>
                </a:tc>
                <a:tc>
                  <a:txBody>
                    <a:bodyPr/>
                    <a:lstStyle/>
                    <a:p>
                      <a:pPr algn="ctr"/>
                      <a:r>
                        <a:rPr lang="en-GB" sz="1200" b="1" dirty="0" smtClean="0">
                          <a:latin typeface="Arial" panose="020B0604020202020204" pitchFamily="34" charset="0"/>
                          <a:cs typeface="Arial" panose="020B0604020202020204" pitchFamily="34" charset="0"/>
                        </a:rPr>
                        <a:t>.</a:t>
                      </a:r>
                    </a:p>
                    <a:p>
                      <a:pPr algn="ctr"/>
                      <a:r>
                        <a:rPr lang="en-GB" sz="1200" b="1" dirty="0" smtClean="0">
                          <a:latin typeface="Arial" panose="020B0604020202020204" pitchFamily="34" charset="0"/>
                          <a:cs typeface="Arial" panose="020B0604020202020204" pitchFamily="34" charset="0"/>
                        </a:rPr>
                        <a:t>.</a:t>
                      </a:r>
                    </a:p>
                    <a:p>
                      <a:pPr algn="ctr"/>
                      <a:r>
                        <a:rPr lang="en-GB" sz="1200" b="1" dirty="0" smtClean="0">
                          <a:latin typeface="Arial" panose="020B0604020202020204" pitchFamily="34" charset="0"/>
                          <a:cs typeface="Arial" panose="020B0604020202020204" pitchFamily="34" charset="0"/>
                        </a:rPr>
                        <a:t>.</a:t>
                      </a:r>
                    </a:p>
                  </a:txBody>
                  <a:tcPr/>
                </a:tc>
                <a:tc>
                  <a:txBody>
                    <a:bodyPr/>
                    <a:lstStyle/>
                    <a:p>
                      <a:pPr algn="ctr"/>
                      <a:r>
                        <a:rPr lang="en-GB" sz="1200" b="1" dirty="0" smtClean="0">
                          <a:latin typeface="Arial" panose="020B0604020202020204" pitchFamily="34" charset="0"/>
                          <a:cs typeface="Arial" panose="020B0604020202020204" pitchFamily="34" charset="0"/>
                        </a:rPr>
                        <a:t>.</a:t>
                      </a:r>
                    </a:p>
                    <a:p>
                      <a:pPr algn="ctr"/>
                      <a:r>
                        <a:rPr lang="en-GB" sz="1200" b="1" dirty="0" smtClean="0">
                          <a:latin typeface="Arial" panose="020B0604020202020204" pitchFamily="34" charset="0"/>
                          <a:cs typeface="Arial" panose="020B0604020202020204" pitchFamily="34" charset="0"/>
                        </a:rPr>
                        <a:t>.</a:t>
                      </a:r>
                    </a:p>
                    <a:p>
                      <a:pPr algn="ctr"/>
                      <a:r>
                        <a:rPr lang="en-GB" sz="1200" b="1" dirty="0" smtClean="0">
                          <a:latin typeface="Arial" panose="020B0604020202020204" pitchFamily="34" charset="0"/>
                          <a:cs typeface="Arial" panose="020B0604020202020204" pitchFamily="34" charset="0"/>
                        </a:rPr>
                        <a:t>.</a:t>
                      </a:r>
                      <a:endParaRPr lang="en-GB" sz="1200" b="1" dirty="0">
                        <a:latin typeface="Arial" panose="020B0604020202020204" pitchFamily="34" charset="0"/>
                        <a:cs typeface="Arial" panose="020B0604020202020204" pitchFamily="34" charset="0"/>
                      </a:endParaRPr>
                    </a:p>
                  </a:txBody>
                  <a:tcPr/>
                </a:tc>
                <a:tc>
                  <a:txBody>
                    <a:bodyPr/>
                    <a:lstStyle/>
                    <a:p>
                      <a:pPr algn="ctr"/>
                      <a:r>
                        <a:rPr lang="en-GB" sz="1200" b="1" dirty="0" smtClean="0">
                          <a:latin typeface="Arial" panose="020B0604020202020204" pitchFamily="34" charset="0"/>
                          <a:cs typeface="Arial" panose="020B0604020202020204" pitchFamily="34" charset="0"/>
                        </a:rPr>
                        <a:t>.</a:t>
                      </a:r>
                    </a:p>
                    <a:p>
                      <a:pPr algn="ctr"/>
                      <a:r>
                        <a:rPr lang="en-GB" sz="1200" b="1" dirty="0" smtClean="0">
                          <a:latin typeface="Arial" panose="020B0604020202020204" pitchFamily="34" charset="0"/>
                          <a:cs typeface="Arial" panose="020B0604020202020204" pitchFamily="34" charset="0"/>
                        </a:rPr>
                        <a:t>.</a:t>
                      </a:r>
                    </a:p>
                    <a:p>
                      <a:pPr algn="ctr"/>
                      <a:r>
                        <a:rPr lang="en-GB" sz="1200" b="1" dirty="0" smtClean="0">
                          <a:latin typeface="Arial" panose="020B0604020202020204" pitchFamily="34" charset="0"/>
                          <a:cs typeface="Arial" panose="020B0604020202020204" pitchFamily="34" charset="0"/>
                        </a:rPr>
                        <a:t>.</a:t>
                      </a:r>
                      <a:endParaRPr lang="en-GB" sz="1200" b="1" dirty="0">
                        <a:latin typeface="Arial" panose="020B0604020202020204" pitchFamily="34" charset="0"/>
                        <a:cs typeface="Arial" panose="020B0604020202020204" pitchFamily="34" charset="0"/>
                      </a:endParaRPr>
                    </a:p>
                  </a:txBody>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819" y="2958643"/>
            <a:ext cx="889433" cy="5558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2913530" y="3045200"/>
            <a:ext cx="508115" cy="50811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439531" y="2920653"/>
            <a:ext cx="429129" cy="71590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V="1">
            <a:off x="1422673" y="3717665"/>
            <a:ext cx="845849" cy="598043"/>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830" y="3745763"/>
            <a:ext cx="559860" cy="44963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1749" y="3862696"/>
            <a:ext cx="398164" cy="37029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6520" y="4518834"/>
            <a:ext cx="630707" cy="465466"/>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6080" y="4433530"/>
            <a:ext cx="1023069" cy="566098"/>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90255" y="4374338"/>
            <a:ext cx="760243" cy="760243"/>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060535919"/>
              </p:ext>
            </p:extLst>
          </p:nvPr>
        </p:nvGraphicFramePr>
        <p:xfrm>
          <a:off x="1845276" y="5392688"/>
          <a:ext cx="191386" cy="460833"/>
        </p:xfrm>
        <a:graphic>
          <a:graphicData uri="http://schemas.openxmlformats.org/presentationml/2006/ole">
            <mc:AlternateContent xmlns:mc="http://schemas.openxmlformats.org/markup-compatibility/2006">
              <mc:Choice xmlns:v="urn:schemas-microsoft-com:vml" Requires="v">
                <p:oleObj spid="_x0000_s4164" name="Bitmap Image" r:id="rId12" imgW="628571" imgH="2104762" progId="Paint.Picture">
                  <p:embed/>
                </p:oleObj>
              </mc:Choice>
              <mc:Fallback>
                <p:oleObj name="Bitmap Image" r:id="rId12" imgW="628571" imgH="2104762"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5276" y="5392688"/>
                        <a:ext cx="191386" cy="460833"/>
                      </a:xfrm>
                      <a:prstGeom prst="rect">
                        <a:avLst/>
                      </a:prstGeom>
                      <a:noFill/>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906434860"/>
              </p:ext>
            </p:extLst>
          </p:nvPr>
        </p:nvGraphicFramePr>
        <p:xfrm>
          <a:off x="4292132" y="5392688"/>
          <a:ext cx="556491" cy="556491"/>
        </p:xfrm>
        <a:graphic>
          <a:graphicData uri="http://schemas.openxmlformats.org/presentationml/2006/ole">
            <mc:AlternateContent xmlns:mc="http://schemas.openxmlformats.org/markup-compatibility/2006">
              <mc:Choice xmlns:v="urn:schemas-microsoft-com:vml" Requires="v">
                <p:oleObj spid="_x0000_s4165" name="Bitmap Image" r:id="rId14" imgW="1685714" imgH="1676634" progId="Paint.Picture">
                  <p:embed/>
                </p:oleObj>
              </mc:Choice>
              <mc:Fallback>
                <p:oleObj name="Bitmap Image" r:id="rId14" imgW="1685714" imgH="1676634" progId="Paint.Picture">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92132" y="5392688"/>
                        <a:ext cx="556491" cy="556491"/>
                      </a:xfrm>
                      <a:prstGeom prst="rect">
                        <a:avLst/>
                      </a:prstGeom>
                      <a:no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543230192"/>
              </p:ext>
            </p:extLst>
          </p:nvPr>
        </p:nvGraphicFramePr>
        <p:xfrm>
          <a:off x="2995626" y="5351076"/>
          <a:ext cx="343921" cy="598512"/>
        </p:xfrm>
        <a:graphic>
          <a:graphicData uri="http://schemas.openxmlformats.org/presentationml/2006/ole">
            <mc:AlternateContent xmlns:mc="http://schemas.openxmlformats.org/markup-compatibility/2006">
              <mc:Choice xmlns:v="urn:schemas-microsoft-com:vml" Requires="v">
                <p:oleObj spid="_x0000_s4166" name="Bitmap Image" r:id="rId16" imgW="800212" imgH="1448002" progId="Paint.Picture">
                  <p:embed/>
                </p:oleObj>
              </mc:Choice>
              <mc:Fallback>
                <p:oleObj name="Bitmap Image" r:id="rId16" imgW="800212" imgH="1448002" progId="Paint.Picture">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95626" y="5351076"/>
                        <a:ext cx="343921" cy="598512"/>
                      </a:xfrm>
                      <a:prstGeom prst="rect">
                        <a:avLst/>
                      </a:prstGeom>
                      <a:noFill/>
                    </p:spPr>
                  </p:pic>
                </p:oleObj>
              </mc:Fallback>
            </mc:AlternateContent>
          </a:graphicData>
        </a:graphic>
      </p:graphicFrame>
      <p:sp>
        <p:nvSpPr>
          <p:cNvPr id="39" name="Oval 38"/>
          <p:cNvSpPr>
            <a:spLocks noChangeArrowheads="1"/>
          </p:cNvSpPr>
          <p:nvPr/>
        </p:nvSpPr>
        <p:spPr bwMode="auto">
          <a:xfrm>
            <a:off x="6018902" y="2052709"/>
            <a:ext cx="1537441" cy="1489567"/>
          </a:xfrm>
          <a:prstGeom prst="ellipse">
            <a:avLst/>
          </a:prstGeom>
          <a:noFill/>
          <a:ln w="25400" algn="ctr">
            <a:solidFill>
              <a:schemeClr val="tx1"/>
            </a:solidFill>
            <a:round/>
            <a:headEnd/>
            <a:tailEnd/>
          </a:ln>
        </p:spPr>
        <p:txBody>
          <a:bodyPr bIns="0"/>
          <a:lstStyle>
            <a:defPPr>
              <a:defRPr lang="en-GB"/>
            </a:defPPr>
            <a:lvl1pPr algn="l" rtl="0" fontAlgn="base">
              <a:spcBef>
                <a:spcPct val="50000"/>
              </a:spcBef>
              <a:spcAft>
                <a:spcPct val="0"/>
              </a:spcAft>
              <a:defRPr sz="1500" b="1" kern="1200">
                <a:solidFill>
                  <a:schemeClr val="tx1"/>
                </a:solidFill>
                <a:latin typeface="Arial" panose="020B0604020202020204" pitchFamily="34" charset="0"/>
                <a:ea typeface="+mn-ea"/>
                <a:cs typeface="+mn-cs"/>
              </a:defRPr>
            </a:lvl1pPr>
            <a:lvl2pPr marL="457200" algn="l" rtl="0" fontAlgn="base">
              <a:spcBef>
                <a:spcPct val="50000"/>
              </a:spcBef>
              <a:spcAft>
                <a:spcPct val="0"/>
              </a:spcAft>
              <a:defRPr sz="1500" b="1" kern="1200">
                <a:solidFill>
                  <a:schemeClr val="tx1"/>
                </a:solidFill>
                <a:latin typeface="Arial" panose="020B0604020202020204" pitchFamily="34" charset="0"/>
                <a:ea typeface="+mn-ea"/>
                <a:cs typeface="+mn-cs"/>
              </a:defRPr>
            </a:lvl2pPr>
            <a:lvl3pPr marL="914400" algn="l" rtl="0" fontAlgn="base">
              <a:spcBef>
                <a:spcPct val="50000"/>
              </a:spcBef>
              <a:spcAft>
                <a:spcPct val="0"/>
              </a:spcAft>
              <a:defRPr sz="1500" b="1" kern="1200">
                <a:solidFill>
                  <a:schemeClr val="tx1"/>
                </a:solidFill>
                <a:latin typeface="Arial" panose="020B0604020202020204" pitchFamily="34" charset="0"/>
                <a:ea typeface="+mn-ea"/>
                <a:cs typeface="+mn-cs"/>
              </a:defRPr>
            </a:lvl3pPr>
            <a:lvl4pPr marL="1371600" algn="l" rtl="0" fontAlgn="base">
              <a:spcBef>
                <a:spcPct val="50000"/>
              </a:spcBef>
              <a:spcAft>
                <a:spcPct val="0"/>
              </a:spcAft>
              <a:defRPr sz="1500" b="1" kern="1200">
                <a:solidFill>
                  <a:schemeClr val="tx1"/>
                </a:solidFill>
                <a:latin typeface="Arial" panose="020B0604020202020204" pitchFamily="34" charset="0"/>
                <a:ea typeface="+mn-ea"/>
                <a:cs typeface="+mn-cs"/>
              </a:defRPr>
            </a:lvl4pPr>
            <a:lvl5pPr marL="1828800" algn="l" rtl="0" fontAlgn="base">
              <a:spcBef>
                <a:spcPct val="50000"/>
              </a:spcBef>
              <a:spcAft>
                <a:spcPct val="0"/>
              </a:spcAft>
              <a:defRPr sz="1500" b="1" kern="1200">
                <a:solidFill>
                  <a:schemeClr val="tx1"/>
                </a:solidFill>
                <a:latin typeface="Arial" panose="020B0604020202020204" pitchFamily="34" charset="0"/>
                <a:ea typeface="+mn-ea"/>
                <a:cs typeface="+mn-cs"/>
              </a:defRPr>
            </a:lvl5pPr>
            <a:lvl6pPr marL="2286000" algn="l" defTabSz="914400" rtl="0" eaLnBrk="1" latinLnBrk="0" hangingPunct="1">
              <a:defRPr sz="1500" b="1" kern="1200">
                <a:solidFill>
                  <a:schemeClr val="tx1"/>
                </a:solidFill>
                <a:latin typeface="Arial" panose="020B0604020202020204" pitchFamily="34" charset="0"/>
                <a:ea typeface="+mn-ea"/>
                <a:cs typeface="+mn-cs"/>
              </a:defRPr>
            </a:lvl6pPr>
            <a:lvl7pPr marL="2743200" algn="l" defTabSz="914400" rtl="0" eaLnBrk="1" latinLnBrk="0" hangingPunct="1">
              <a:defRPr sz="1500" b="1" kern="1200">
                <a:solidFill>
                  <a:schemeClr val="tx1"/>
                </a:solidFill>
                <a:latin typeface="Arial" panose="020B0604020202020204" pitchFamily="34" charset="0"/>
                <a:ea typeface="+mn-ea"/>
                <a:cs typeface="+mn-cs"/>
              </a:defRPr>
            </a:lvl7pPr>
            <a:lvl8pPr marL="3200400" algn="l" defTabSz="914400" rtl="0" eaLnBrk="1" latinLnBrk="0" hangingPunct="1">
              <a:defRPr sz="1500" b="1" kern="1200">
                <a:solidFill>
                  <a:schemeClr val="tx1"/>
                </a:solidFill>
                <a:latin typeface="Arial" panose="020B0604020202020204" pitchFamily="34" charset="0"/>
                <a:ea typeface="+mn-ea"/>
                <a:cs typeface="+mn-cs"/>
              </a:defRPr>
            </a:lvl8pPr>
            <a:lvl9pPr marL="3657600" algn="l" defTabSz="914400" rtl="0" eaLnBrk="1" latinLnBrk="0" hangingPunct="1">
              <a:defRPr sz="1500" b="1" kern="1200">
                <a:solidFill>
                  <a:schemeClr val="tx1"/>
                </a:solidFill>
                <a:latin typeface="Arial" panose="020B0604020202020204" pitchFamily="34" charset="0"/>
                <a:ea typeface="+mn-ea"/>
                <a:cs typeface="+mn-cs"/>
              </a:defRPr>
            </a:lvl9pPr>
          </a:lstStyle>
          <a:p>
            <a:pPr algn="ctr" eaLnBrk="0" hangingPunct="0">
              <a:spcBef>
                <a:spcPct val="0"/>
              </a:spcBef>
              <a:defRPr/>
            </a:pPr>
            <a:endParaRPr lang="en-GB" sz="1200" b="0">
              <a:latin typeface="Lucida Sans" pitchFamily="16" charset="0"/>
              <a:ea typeface="ＭＳ Ｐゴシック" pitchFamily="16" charset="-128"/>
            </a:endParaRP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072" y="2257480"/>
            <a:ext cx="705853" cy="441159"/>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6289398" y="2797493"/>
            <a:ext cx="460057" cy="460057"/>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917276" y="2531296"/>
            <a:ext cx="388021" cy="647326"/>
          </a:xfrm>
          <a:prstGeom prst="rect">
            <a:avLst/>
          </a:prstGeom>
        </p:spPr>
      </p:pic>
      <p:sp>
        <p:nvSpPr>
          <p:cNvPr id="43" name="TextBox 42"/>
          <p:cNvSpPr txBox="1"/>
          <p:nvPr/>
        </p:nvSpPr>
        <p:spPr>
          <a:xfrm>
            <a:off x="8230328" y="3477129"/>
            <a:ext cx="240632" cy="338554"/>
          </a:xfrm>
          <a:prstGeom prst="rect">
            <a:avLst/>
          </a:prstGeom>
          <a:noFill/>
        </p:spPr>
        <p:txBody>
          <a:bodyPr wrap="square" rtlCol="0">
            <a:spAutoFit/>
          </a:bodyPr>
          <a:lstStyle/>
          <a:p>
            <a:r>
              <a:rPr lang="en-GB" sz="1600" b="1" u="sng" dirty="0" smtClean="0"/>
              <a:t>2</a:t>
            </a:r>
            <a:endParaRPr lang="en-GB" sz="1600" b="1" u="sng" dirty="0"/>
          </a:p>
        </p:txBody>
      </p:sp>
      <p:sp>
        <p:nvSpPr>
          <p:cNvPr id="44" name="TextBox 43"/>
          <p:cNvSpPr txBox="1"/>
          <p:nvPr/>
        </p:nvSpPr>
        <p:spPr>
          <a:xfrm>
            <a:off x="6986805" y="2187552"/>
            <a:ext cx="240632" cy="338554"/>
          </a:xfrm>
          <a:prstGeom prst="rect">
            <a:avLst/>
          </a:prstGeom>
          <a:noFill/>
        </p:spPr>
        <p:txBody>
          <a:bodyPr wrap="square" rtlCol="0">
            <a:spAutoFit/>
          </a:bodyPr>
          <a:lstStyle/>
          <a:p>
            <a:r>
              <a:rPr lang="en-GB" sz="1600" b="1" u="sng" dirty="0" smtClean="0"/>
              <a:t>1</a:t>
            </a:r>
            <a:endParaRPr lang="en-GB" sz="1600" b="1" u="sng" dirty="0"/>
          </a:p>
        </p:txBody>
      </p:sp>
      <p:sp>
        <p:nvSpPr>
          <p:cNvPr id="45" name="Oval 44"/>
          <p:cNvSpPr>
            <a:spLocks noChangeArrowheads="1"/>
          </p:cNvSpPr>
          <p:nvPr/>
        </p:nvSpPr>
        <p:spPr bwMode="auto">
          <a:xfrm>
            <a:off x="8174908" y="3450618"/>
            <a:ext cx="376262" cy="412078"/>
          </a:xfrm>
          <a:prstGeom prst="ellipse">
            <a:avLst/>
          </a:prstGeom>
          <a:noFill/>
          <a:ln w="25400" algn="ctr">
            <a:solidFill>
              <a:schemeClr val="tx1"/>
            </a:solidFill>
            <a:round/>
            <a:headEnd/>
            <a:tailEnd/>
          </a:ln>
        </p:spPr>
        <p:txBody>
          <a:bodyPr bIns="0"/>
          <a:lstStyle>
            <a:defPPr>
              <a:defRPr lang="en-GB"/>
            </a:defPPr>
            <a:lvl1pPr algn="l" rtl="0" fontAlgn="base">
              <a:spcBef>
                <a:spcPct val="50000"/>
              </a:spcBef>
              <a:spcAft>
                <a:spcPct val="0"/>
              </a:spcAft>
              <a:defRPr sz="1500" b="1" kern="1200">
                <a:solidFill>
                  <a:schemeClr val="tx1"/>
                </a:solidFill>
                <a:latin typeface="Arial" panose="020B0604020202020204" pitchFamily="34" charset="0"/>
                <a:ea typeface="+mn-ea"/>
                <a:cs typeface="+mn-cs"/>
              </a:defRPr>
            </a:lvl1pPr>
            <a:lvl2pPr marL="457200" algn="l" rtl="0" fontAlgn="base">
              <a:spcBef>
                <a:spcPct val="50000"/>
              </a:spcBef>
              <a:spcAft>
                <a:spcPct val="0"/>
              </a:spcAft>
              <a:defRPr sz="1500" b="1" kern="1200">
                <a:solidFill>
                  <a:schemeClr val="tx1"/>
                </a:solidFill>
                <a:latin typeface="Arial" panose="020B0604020202020204" pitchFamily="34" charset="0"/>
                <a:ea typeface="+mn-ea"/>
                <a:cs typeface="+mn-cs"/>
              </a:defRPr>
            </a:lvl2pPr>
            <a:lvl3pPr marL="914400" algn="l" rtl="0" fontAlgn="base">
              <a:spcBef>
                <a:spcPct val="50000"/>
              </a:spcBef>
              <a:spcAft>
                <a:spcPct val="0"/>
              </a:spcAft>
              <a:defRPr sz="1500" b="1" kern="1200">
                <a:solidFill>
                  <a:schemeClr val="tx1"/>
                </a:solidFill>
                <a:latin typeface="Arial" panose="020B0604020202020204" pitchFamily="34" charset="0"/>
                <a:ea typeface="+mn-ea"/>
                <a:cs typeface="+mn-cs"/>
              </a:defRPr>
            </a:lvl3pPr>
            <a:lvl4pPr marL="1371600" algn="l" rtl="0" fontAlgn="base">
              <a:spcBef>
                <a:spcPct val="50000"/>
              </a:spcBef>
              <a:spcAft>
                <a:spcPct val="0"/>
              </a:spcAft>
              <a:defRPr sz="1500" b="1" kern="1200">
                <a:solidFill>
                  <a:schemeClr val="tx1"/>
                </a:solidFill>
                <a:latin typeface="Arial" panose="020B0604020202020204" pitchFamily="34" charset="0"/>
                <a:ea typeface="+mn-ea"/>
                <a:cs typeface="+mn-cs"/>
              </a:defRPr>
            </a:lvl4pPr>
            <a:lvl5pPr marL="1828800" algn="l" rtl="0" fontAlgn="base">
              <a:spcBef>
                <a:spcPct val="50000"/>
              </a:spcBef>
              <a:spcAft>
                <a:spcPct val="0"/>
              </a:spcAft>
              <a:defRPr sz="1500" b="1" kern="1200">
                <a:solidFill>
                  <a:schemeClr val="tx1"/>
                </a:solidFill>
                <a:latin typeface="Arial" panose="020B0604020202020204" pitchFamily="34" charset="0"/>
                <a:ea typeface="+mn-ea"/>
                <a:cs typeface="+mn-cs"/>
              </a:defRPr>
            </a:lvl5pPr>
            <a:lvl6pPr marL="2286000" algn="l" defTabSz="914400" rtl="0" eaLnBrk="1" latinLnBrk="0" hangingPunct="1">
              <a:defRPr sz="1500" b="1" kern="1200">
                <a:solidFill>
                  <a:schemeClr val="tx1"/>
                </a:solidFill>
                <a:latin typeface="Arial" panose="020B0604020202020204" pitchFamily="34" charset="0"/>
                <a:ea typeface="+mn-ea"/>
                <a:cs typeface="+mn-cs"/>
              </a:defRPr>
            </a:lvl6pPr>
            <a:lvl7pPr marL="2743200" algn="l" defTabSz="914400" rtl="0" eaLnBrk="1" latinLnBrk="0" hangingPunct="1">
              <a:defRPr sz="1500" b="1" kern="1200">
                <a:solidFill>
                  <a:schemeClr val="tx1"/>
                </a:solidFill>
                <a:latin typeface="Arial" panose="020B0604020202020204" pitchFamily="34" charset="0"/>
                <a:ea typeface="+mn-ea"/>
                <a:cs typeface="+mn-cs"/>
              </a:defRPr>
            </a:lvl7pPr>
            <a:lvl8pPr marL="3200400" algn="l" defTabSz="914400" rtl="0" eaLnBrk="1" latinLnBrk="0" hangingPunct="1">
              <a:defRPr sz="1500" b="1" kern="1200">
                <a:solidFill>
                  <a:schemeClr val="tx1"/>
                </a:solidFill>
                <a:latin typeface="Arial" panose="020B0604020202020204" pitchFamily="34" charset="0"/>
                <a:ea typeface="+mn-ea"/>
                <a:cs typeface="+mn-cs"/>
              </a:defRPr>
            </a:lvl8pPr>
            <a:lvl9pPr marL="3657600" algn="l" defTabSz="914400" rtl="0" eaLnBrk="1" latinLnBrk="0" hangingPunct="1">
              <a:defRPr sz="1500" b="1" kern="1200">
                <a:solidFill>
                  <a:schemeClr val="tx1"/>
                </a:solidFill>
                <a:latin typeface="Arial" panose="020B0604020202020204" pitchFamily="34" charset="0"/>
                <a:ea typeface="+mn-ea"/>
                <a:cs typeface="+mn-cs"/>
              </a:defRPr>
            </a:lvl9pPr>
          </a:lstStyle>
          <a:p>
            <a:pPr algn="ctr" eaLnBrk="0" hangingPunct="0">
              <a:spcBef>
                <a:spcPct val="0"/>
              </a:spcBef>
              <a:defRPr/>
            </a:pPr>
            <a:endParaRPr lang="en-GB" sz="1200" b="0">
              <a:latin typeface="Lucida Sans" pitchFamily="16" charset="0"/>
              <a:ea typeface="ＭＳ Ｐゴシック" pitchFamily="16" charset="-128"/>
            </a:endParaRPr>
          </a:p>
        </p:txBody>
      </p:sp>
      <p:sp>
        <p:nvSpPr>
          <p:cNvPr id="46" name="TextBox 45"/>
          <p:cNvSpPr txBox="1"/>
          <p:nvPr/>
        </p:nvSpPr>
        <p:spPr>
          <a:xfrm>
            <a:off x="8799567" y="2346578"/>
            <a:ext cx="240632" cy="338554"/>
          </a:xfrm>
          <a:prstGeom prst="rect">
            <a:avLst/>
          </a:prstGeom>
          <a:noFill/>
        </p:spPr>
        <p:txBody>
          <a:bodyPr wrap="square" rtlCol="0">
            <a:spAutoFit/>
          </a:bodyPr>
          <a:lstStyle/>
          <a:p>
            <a:r>
              <a:rPr lang="en-GB" sz="1600" b="1" u="sng" dirty="0"/>
              <a:t>3</a:t>
            </a:r>
            <a:endParaRPr lang="en-GB" sz="1600" b="1" u="sng" dirty="0"/>
          </a:p>
        </p:txBody>
      </p:sp>
      <p:sp>
        <p:nvSpPr>
          <p:cNvPr id="47" name="Oval 46"/>
          <p:cNvSpPr>
            <a:spLocks noChangeArrowheads="1"/>
          </p:cNvSpPr>
          <p:nvPr/>
        </p:nvSpPr>
        <p:spPr bwMode="auto">
          <a:xfrm>
            <a:off x="8744147" y="2320067"/>
            <a:ext cx="376262" cy="412078"/>
          </a:xfrm>
          <a:prstGeom prst="ellipse">
            <a:avLst/>
          </a:prstGeom>
          <a:noFill/>
          <a:ln w="25400" algn="ctr">
            <a:solidFill>
              <a:schemeClr val="tx1"/>
            </a:solidFill>
            <a:round/>
            <a:headEnd/>
            <a:tailEnd/>
          </a:ln>
        </p:spPr>
        <p:txBody>
          <a:bodyPr bIns="0"/>
          <a:lstStyle>
            <a:defPPr>
              <a:defRPr lang="en-GB"/>
            </a:defPPr>
            <a:lvl1pPr algn="l" rtl="0" fontAlgn="base">
              <a:spcBef>
                <a:spcPct val="50000"/>
              </a:spcBef>
              <a:spcAft>
                <a:spcPct val="0"/>
              </a:spcAft>
              <a:defRPr sz="1500" b="1" kern="1200">
                <a:solidFill>
                  <a:schemeClr val="tx1"/>
                </a:solidFill>
                <a:latin typeface="Arial" panose="020B0604020202020204" pitchFamily="34" charset="0"/>
                <a:ea typeface="+mn-ea"/>
                <a:cs typeface="+mn-cs"/>
              </a:defRPr>
            </a:lvl1pPr>
            <a:lvl2pPr marL="457200" algn="l" rtl="0" fontAlgn="base">
              <a:spcBef>
                <a:spcPct val="50000"/>
              </a:spcBef>
              <a:spcAft>
                <a:spcPct val="0"/>
              </a:spcAft>
              <a:defRPr sz="1500" b="1" kern="1200">
                <a:solidFill>
                  <a:schemeClr val="tx1"/>
                </a:solidFill>
                <a:latin typeface="Arial" panose="020B0604020202020204" pitchFamily="34" charset="0"/>
                <a:ea typeface="+mn-ea"/>
                <a:cs typeface="+mn-cs"/>
              </a:defRPr>
            </a:lvl2pPr>
            <a:lvl3pPr marL="914400" algn="l" rtl="0" fontAlgn="base">
              <a:spcBef>
                <a:spcPct val="50000"/>
              </a:spcBef>
              <a:spcAft>
                <a:spcPct val="0"/>
              </a:spcAft>
              <a:defRPr sz="1500" b="1" kern="1200">
                <a:solidFill>
                  <a:schemeClr val="tx1"/>
                </a:solidFill>
                <a:latin typeface="Arial" panose="020B0604020202020204" pitchFamily="34" charset="0"/>
                <a:ea typeface="+mn-ea"/>
                <a:cs typeface="+mn-cs"/>
              </a:defRPr>
            </a:lvl3pPr>
            <a:lvl4pPr marL="1371600" algn="l" rtl="0" fontAlgn="base">
              <a:spcBef>
                <a:spcPct val="50000"/>
              </a:spcBef>
              <a:spcAft>
                <a:spcPct val="0"/>
              </a:spcAft>
              <a:defRPr sz="1500" b="1" kern="1200">
                <a:solidFill>
                  <a:schemeClr val="tx1"/>
                </a:solidFill>
                <a:latin typeface="Arial" panose="020B0604020202020204" pitchFamily="34" charset="0"/>
                <a:ea typeface="+mn-ea"/>
                <a:cs typeface="+mn-cs"/>
              </a:defRPr>
            </a:lvl4pPr>
            <a:lvl5pPr marL="1828800" algn="l" rtl="0" fontAlgn="base">
              <a:spcBef>
                <a:spcPct val="50000"/>
              </a:spcBef>
              <a:spcAft>
                <a:spcPct val="0"/>
              </a:spcAft>
              <a:defRPr sz="1500" b="1" kern="1200">
                <a:solidFill>
                  <a:schemeClr val="tx1"/>
                </a:solidFill>
                <a:latin typeface="Arial" panose="020B0604020202020204" pitchFamily="34" charset="0"/>
                <a:ea typeface="+mn-ea"/>
                <a:cs typeface="+mn-cs"/>
              </a:defRPr>
            </a:lvl5pPr>
            <a:lvl6pPr marL="2286000" algn="l" defTabSz="914400" rtl="0" eaLnBrk="1" latinLnBrk="0" hangingPunct="1">
              <a:defRPr sz="1500" b="1" kern="1200">
                <a:solidFill>
                  <a:schemeClr val="tx1"/>
                </a:solidFill>
                <a:latin typeface="Arial" panose="020B0604020202020204" pitchFamily="34" charset="0"/>
                <a:ea typeface="+mn-ea"/>
                <a:cs typeface="+mn-cs"/>
              </a:defRPr>
            </a:lvl6pPr>
            <a:lvl7pPr marL="2743200" algn="l" defTabSz="914400" rtl="0" eaLnBrk="1" latinLnBrk="0" hangingPunct="1">
              <a:defRPr sz="1500" b="1" kern="1200">
                <a:solidFill>
                  <a:schemeClr val="tx1"/>
                </a:solidFill>
                <a:latin typeface="Arial" panose="020B0604020202020204" pitchFamily="34" charset="0"/>
                <a:ea typeface="+mn-ea"/>
                <a:cs typeface="+mn-cs"/>
              </a:defRPr>
            </a:lvl7pPr>
            <a:lvl8pPr marL="3200400" algn="l" defTabSz="914400" rtl="0" eaLnBrk="1" latinLnBrk="0" hangingPunct="1">
              <a:defRPr sz="1500" b="1" kern="1200">
                <a:solidFill>
                  <a:schemeClr val="tx1"/>
                </a:solidFill>
                <a:latin typeface="Arial" panose="020B0604020202020204" pitchFamily="34" charset="0"/>
                <a:ea typeface="+mn-ea"/>
                <a:cs typeface="+mn-cs"/>
              </a:defRPr>
            </a:lvl8pPr>
            <a:lvl9pPr marL="3657600" algn="l" defTabSz="914400" rtl="0" eaLnBrk="1" latinLnBrk="0" hangingPunct="1">
              <a:defRPr sz="1500" b="1" kern="1200">
                <a:solidFill>
                  <a:schemeClr val="tx1"/>
                </a:solidFill>
                <a:latin typeface="Arial" panose="020B0604020202020204" pitchFamily="34" charset="0"/>
                <a:ea typeface="+mn-ea"/>
                <a:cs typeface="+mn-cs"/>
              </a:defRPr>
            </a:lvl9pPr>
          </a:lstStyle>
          <a:p>
            <a:pPr algn="ctr" eaLnBrk="0" hangingPunct="0">
              <a:spcBef>
                <a:spcPct val="0"/>
              </a:spcBef>
              <a:defRPr/>
            </a:pPr>
            <a:endParaRPr lang="en-GB" sz="1200" b="0">
              <a:latin typeface="Lucida Sans" pitchFamily="16" charset="0"/>
              <a:ea typeface="ＭＳ Ｐゴシック" pitchFamily="16" charset="-128"/>
            </a:endParaRPr>
          </a:p>
        </p:txBody>
      </p:sp>
      <p:sp>
        <p:nvSpPr>
          <p:cNvPr id="48" name="TextBox 47"/>
          <p:cNvSpPr txBox="1"/>
          <p:nvPr/>
        </p:nvSpPr>
        <p:spPr>
          <a:xfrm>
            <a:off x="7076816" y="3709287"/>
            <a:ext cx="240632" cy="338554"/>
          </a:xfrm>
          <a:prstGeom prst="rect">
            <a:avLst/>
          </a:prstGeom>
          <a:noFill/>
        </p:spPr>
        <p:txBody>
          <a:bodyPr wrap="square" rtlCol="0">
            <a:spAutoFit/>
          </a:bodyPr>
          <a:lstStyle/>
          <a:p>
            <a:r>
              <a:rPr lang="en-GB" sz="1600" b="1" u="sng" dirty="0"/>
              <a:t>4</a:t>
            </a:r>
            <a:endParaRPr lang="en-GB" sz="1600" b="1" u="sng" dirty="0"/>
          </a:p>
        </p:txBody>
      </p:sp>
      <p:sp>
        <p:nvSpPr>
          <p:cNvPr id="49" name="Oval 48"/>
          <p:cNvSpPr>
            <a:spLocks noChangeArrowheads="1"/>
          </p:cNvSpPr>
          <p:nvPr/>
        </p:nvSpPr>
        <p:spPr bwMode="auto">
          <a:xfrm>
            <a:off x="7021396" y="3682776"/>
            <a:ext cx="376262" cy="412078"/>
          </a:xfrm>
          <a:prstGeom prst="ellipse">
            <a:avLst/>
          </a:prstGeom>
          <a:noFill/>
          <a:ln w="25400" algn="ctr">
            <a:solidFill>
              <a:schemeClr val="tx1"/>
            </a:solidFill>
            <a:round/>
            <a:headEnd/>
            <a:tailEnd/>
          </a:ln>
        </p:spPr>
        <p:txBody>
          <a:bodyPr bIns="0"/>
          <a:lstStyle>
            <a:defPPr>
              <a:defRPr lang="en-GB"/>
            </a:defPPr>
            <a:lvl1pPr algn="l" rtl="0" fontAlgn="base">
              <a:spcBef>
                <a:spcPct val="50000"/>
              </a:spcBef>
              <a:spcAft>
                <a:spcPct val="0"/>
              </a:spcAft>
              <a:defRPr sz="1500" b="1" kern="1200">
                <a:solidFill>
                  <a:schemeClr val="tx1"/>
                </a:solidFill>
                <a:latin typeface="Arial" panose="020B0604020202020204" pitchFamily="34" charset="0"/>
                <a:ea typeface="+mn-ea"/>
                <a:cs typeface="+mn-cs"/>
              </a:defRPr>
            </a:lvl1pPr>
            <a:lvl2pPr marL="457200" algn="l" rtl="0" fontAlgn="base">
              <a:spcBef>
                <a:spcPct val="50000"/>
              </a:spcBef>
              <a:spcAft>
                <a:spcPct val="0"/>
              </a:spcAft>
              <a:defRPr sz="1500" b="1" kern="1200">
                <a:solidFill>
                  <a:schemeClr val="tx1"/>
                </a:solidFill>
                <a:latin typeface="Arial" panose="020B0604020202020204" pitchFamily="34" charset="0"/>
                <a:ea typeface="+mn-ea"/>
                <a:cs typeface="+mn-cs"/>
              </a:defRPr>
            </a:lvl2pPr>
            <a:lvl3pPr marL="914400" algn="l" rtl="0" fontAlgn="base">
              <a:spcBef>
                <a:spcPct val="50000"/>
              </a:spcBef>
              <a:spcAft>
                <a:spcPct val="0"/>
              </a:spcAft>
              <a:defRPr sz="1500" b="1" kern="1200">
                <a:solidFill>
                  <a:schemeClr val="tx1"/>
                </a:solidFill>
                <a:latin typeface="Arial" panose="020B0604020202020204" pitchFamily="34" charset="0"/>
                <a:ea typeface="+mn-ea"/>
                <a:cs typeface="+mn-cs"/>
              </a:defRPr>
            </a:lvl3pPr>
            <a:lvl4pPr marL="1371600" algn="l" rtl="0" fontAlgn="base">
              <a:spcBef>
                <a:spcPct val="50000"/>
              </a:spcBef>
              <a:spcAft>
                <a:spcPct val="0"/>
              </a:spcAft>
              <a:defRPr sz="1500" b="1" kern="1200">
                <a:solidFill>
                  <a:schemeClr val="tx1"/>
                </a:solidFill>
                <a:latin typeface="Arial" panose="020B0604020202020204" pitchFamily="34" charset="0"/>
                <a:ea typeface="+mn-ea"/>
                <a:cs typeface="+mn-cs"/>
              </a:defRPr>
            </a:lvl4pPr>
            <a:lvl5pPr marL="1828800" algn="l" rtl="0" fontAlgn="base">
              <a:spcBef>
                <a:spcPct val="50000"/>
              </a:spcBef>
              <a:spcAft>
                <a:spcPct val="0"/>
              </a:spcAft>
              <a:defRPr sz="1500" b="1" kern="1200">
                <a:solidFill>
                  <a:schemeClr val="tx1"/>
                </a:solidFill>
                <a:latin typeface="Arial" panose="020B0604020202020204" pitchFamily="34" charset="0"/>
                <a:ea typeface="+mn-ea"/>
                <a:cs typeface="+mn-cs"/>
              </a:defRPr>
            </a:lvl5pPr>
            <a:lvl6pPr marL="2286000" algn="l" defTabSz="914400" rtl="0" eaLnBrk="1" latinLnBrk="0" hangingPunct="1">
              <a:defRPr sz="1500" b="1" kern="1200">
                <a:solidFill>
                  <a:schemeClr val="tx1"/>
                </a:solidFill>
                <a:latin typeface="Arial" panose="020B0604020202020204" pitchFamily="34" charset="0"/>
                <a:ea typeface="+mn-ea"/>
                <a:cs typeface="+mn-cs"/>
              </a:defRPr>
            </a:lvl6pPr>
            <a:lvl7pPr marL="2743200" algn="l" defTabSz="914400" rtl="0" eaLnBrk="1" latinLnBrk="0" hangingPunct="1">
              <a:defRPr sz="1500" b="1" kern="1200">
                <a:solidFill>
                  <a:schemeClr val="tx1"/>
                </a:solidFill>
                <a:latin typeface="Arial" panose="020B0604020202020204" pitchFamily="34" charset="0"/>
                <a:ea typeface="+mn-ea"/>
                <a:cs typeface="+mn-cs"/>
              </a:defRPr>
            </a:lvl7pPr>
            <a:lvl8pPr marL="3200400" algn="l" defTabSz="914400" rtl="0" eaLnBrk="1" latinLnBrk="0" hangingPunct="1">
              <a:defRPr sz="1500" b="1" kern="1200">
                <a:solidFill>
                  <a:schemeClr val="tx1"/>
                </a:solidFill>
                <a:latin typeface="Arial" panose="020B0604020202020204" pitchFamily="34" charset="0"/>
                <a:ea typeface="+mn-ea"/>
                <a:cs typeface="+mn-cs"/>
              </a:defRPr>
            </a:lvl8pPr>
            <a:lvl9pPr marL="3657600" algn="l" defTabSz="914400" rtl="0" eaLnBrk="1" latinLnBrk="0" hangingPunct="1">
              <a:defRPr sz="1500" b="1" kern="1200">
                <a:solidFill>
                  <a:schemeClr val="tx1"/>
                </a:solidFill>
                <a:latin typeface="Arial" panose="020B0604020202020204" pitchFamily="34" charset="0"/>
                <a:ea typeface="+mn-ea"/>
                <a:cs typeface="+mn-cs"/>
              </a:defRPr>
            </a:lvl9pPr>
          </a:lstStyle>
          <a:p>
            <a:pPr algn="ctr" eaLnBrk="0" hangingPunct="0">
              <a:spcBef>
                <a:spcPct val="0"/>
              </a:spcBef>
              <a:defRPr/>
            </a:pPr>
            <a:endParaRPr lang="en-GB" sz="1200" b="0">
              <a:latin typeface="Lucida Sans" pitchFamily="16" charset="0"/>
              <a:ea typeface="ＭＳ Ｐゴシック" pitchFamily="16" charset="-128"/>
            </a:endParaRPr>
          </a:p>
        </p:txBody>
      </p:sp>
      <p:cxnSp>
        <p:nvCxnSpPr>
          <p:cNvPr id="51" name="Straight Connector 50"/>
          <p:cNvCxnSpPr>
            <a:endCxn id="45" idx="2"/>
          </p:cNvCxnSpPr>
          <p:nvPr/>
        </p:nvCxnSpPr>
        <p:spPr>
          <a:xfrm>
            <a:off x="7434950" y="3137977"/>
            <a:ext cx="739958" cy="51868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pic>
        <p:nvPicPr>
          <p:cNvPr id="55" name="Picture 54" descr="C:\Users\AmrithS\AppData\Local\Microsoft\Windows\INetCache\IE\GZ8Z4YHA\MC900432530[1].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3741" y="3048970"/>
            <a:ext cx="5762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descr="http://www.starryeyedcats.com/red%20cross%20website.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51781" y="3754682"/>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56"/>
          <p:cNvSpPr>
            <a:spLocks noChangeArrowheads="1"/>
          </p:cNvSpPr>
          <p:nvPr/>
        </p:nvSpPr>
        <p:spPr bwMode="auto">
          <a:xfrm>
            <a:off x="7604945" y="2871063"/>
            <a:ext cx="2232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GB"/>
            </a:defPPr>
            <a:lvl1pPr algn="l" rtl="0" fontAlgn="base">
              <a:spcBef>
                <a:spcPct val="50000"/>
              </a:spcBef>
              <a:spcAft>
                <a:spcPct val="0"/>
              </a:spcAft>
              <a:defRPr sz="1500" b="1" kern="1200">
                <a:solidFill>
                  <a:schemeClr val="tx1"/>
                </a:solidFill>
                <a:latin typeface="Arial" panose="020B0604020202020204" pitchFamily="34" charset="0"/>
                <a:ea typeface="+mn-ea"/>
                <a:cs typeface="+mn-cs"/>
              </a:defRPr>
            </a:lvl1pPr>
            <a:lvl2pPr marL="457200" algn="l" rtl="0" fontAlgn="base">
              <a:spcBef>
                <a:spcPct val="50000"/>
              </a:spcBef>
              <a:spcAft>
                <a:spcPct val="0"/>
              </a:spcAft>
              <a:defRPr sz="1500" b="1" kern="1200">
                <a:solidFill>
                  <a:schemeClr val="tx1"/>
                </a:solidFill>
                <a:latin typeface="Arial" panose="020B0604020202020204" pitchFamily="34" charset="0"/>
                <a:ea typeface="+mn-ea"/>
                <a:cs typeface="+mn-cs"/>
              </a:defRPr>
            </a:lvl2pPr>
            <a:lvl3pPr marL="914400" algn="l" rtl="0" fontAlgn="base">
              <a:spcBef>
                <a:spcPct val="50000"/>
              </a:spcBef>
              <a:spcAft>
                <a:spcPct val="0"/>
              </a:spcAft>
              <a:defRPr sz="1500" b="1" kern="1200">
                <a:solidFill>
                  <a:schemeClr val="tx1"/>
                </a:solidFill>
                <a:latin typeface="Arial" panose="020B0604020202020204" pitchFamily="34" charset="0"/>
                <a:ea typeface="+mn-ea"/>
                <a:cs typeface="+mn-cs"/>
              </a:defRPr>
            </a:lvl3pPr>
            <a:lvl4pPr marL="1371600" algn="l" rtl="0" fontAlgn="base">
              <a:spcBef>
                <a:spcPct val="50000"/>
              </a:spcBef>
              <a:spcAft>
                <a:spcPct val="0"/>
              </a:spcAft>
              <a:defRPr sz="1500" b="1" kern="1200">
                <a:solidFill>
                  <a:schemeClr val="tx1"/>
                </a:solidFill>
                <a:latin typeface="Arial" panose="020B0604020202020204" pitchFamily="34" charset="0"/>
                <a:ea typeface="+mn-ea"/>
                <a:cs typeface="+mn-cs"/>
              </a:defRPr>
            </a:lvl4pPr>
            <a:lvl5pPr marL="1828800" algn="l" rtl="0" fontAlgn="base">
              <a:spcBef>
                <a:spcPct val="50000"/>
              </a:spcBef>
              <a:spcAft>
                <a:spcPct val="0"/>
              </a:spcAft>
              <a:defRPr sz="1500" b="1" kern="1200">
                <a:solidFill>
                  <a:schemeClr val="tx1"/>
                </a:solidFill>
                <a:latin typeface="Arial" panose="020B0604020202020204" pitchFamily="34" charset="0"/>
                <a:ea typeface="+mn-ea"/>
                <a:cs typeface="+mn-cs"/>
              </a:defRPr>
            </a:lvl5pPr>
            <a:lvl6pPr marL="2286000" algn="l" defTabSz="914400" rtl="0" eaLnBrk="1" latinLnBrk="0" hangingPunct="1">
              <a:defRPr sz="1500" b="1" kern="1200">
                <a:solidFill>
                  <a:schemeClr val="tx1"/>
                </a:solidFill>
                <a:latin typeface="Arial" panose="020B0604020202020204" pitchFamily="34" charset="0"/>
                <a:ea typeface="+mn-ea"/>
                <a:cs typeface="+mn-cs"/>
              </a:defRPr>
            </a:lvl6pPr>
            <a:lvl7pPr marL="2743200" algn="l" defTabSz="914400" rtl="0" eaLnBrk="1" latinLnBrk="0" hangingPunct="1">
              <a:defRPr sz="1500" b="1" kern="1200">
                <a:solidFill>
                  <a:schemeClr val="tx1"/>
                </a:solidFill>
                <a:latin typeface="Arial" panose="020B0604020202020204" pitchFamily="34" charset="0"/>
                <a:ea typeface="+mn-ea"/>
                <a:cs typeface="+mn-cs"/>
              </a:defRPr>
            </a:lvl7pPr>
            <a:lvl8pPr marL="3200400" algn="l" defTabSz="914400" rtl="0" eaLnBrk="1" latinLnBrk="0" hangingPunct="1">
              <a:defRPr sz="1500" b="1" kern="1200">
                <a:solidFill>
                  <a:schemeClr val="tx1"/>
                </a:solidFill>
                <a:latin typeface="Arial" panose="020B0604020202020204" pitchFamily="34" charset="0"/>
                <a:ea typeface="+mn-ea"/>
                <a:cs typeface="+mn-cs"/>
              </a:defRPr>
            </a:lvl8pPr>
            <a:lvl9pPr marL="3657600" algn="l" defTabSz="914400" rtl="0" eaLnBrk="1" latinLnBrk="0" hangingPunct="1">
              <a:defRPr sz="1500" b="1" kern="1200">
                <a:solidFill>
                  <a:schemeClr val="tx1"/>
                </a:solidFill>
                <a:latin typeface="Arial" panose="020B0604020202020204" pitchFamily="34" charset="0"/>
                <a:ea typeface="+mn-ea"/>
                <a:cs typeface="+mn-cs"/>
              </a:defRPr>
            </a:lvl9pPr>
          </a:lstStyle>
          <a:p>
            <a:pPr>
              <a:spcBef>
                <a:spcPct val="0"/>
              </a:spcBef>
            </a:pPr>
            <a:r>
              <a:rPr lang="en-US" altLang="en-US" sz="1000" dirty="0"/>
              <a:t>if(1 == </a:t>
            </a:r>
            <a:r>
              <a:rPr lang="en-US" altLang="en-US" sz="1000" dirty="0" smtClean="0"/>
              <a:t>“Piston engine” ) then </a:t>
            </a:r>
            <a:endParaRPr lang="en-US" altLang="en-US" sz="1000" dirty="0"/>
          </a:p>
          <a:p>
            <a:pPr>
              <a:spcBef>
                <a:spcPct val="0"/>
              </a:spcBef>
            </a:pPr>
            <a:r>
              <a:rPr lang="en-US" altLang="en-US" sz="1000" dirty="0" smtClean="0"/>
              <a:t>{2 </a:t>
            </a:r>
            <a:r>
              <a:rPr lang="en-US" altLang="en-US" sz="1000" dirty="0"/>
              <a:t>!= </a:t>
            </a:r>
            <a:r>
              <a:rPr lang="en-US" altLang="en-US" sz="1000" dirty="0" smtClean="0"/>
              <a:t>“Battery"}</a:t>
            </a:r>
            <a:endParaRPr lang="en-GB" altLang="en-US" sz="1000" dirty="0"/>
          </a:p>
        </p:txBody>
      </p:sp>
      <p:sp>
        <p:nvSpPr>
          <p:cNvPr id="58" name="TextBox 57"/>
          <p:cNvSpPr txBox="1"/>
          <p:nvPr/>
        </p:nvSpPr>
        <p:spPr>
          <a:xfrm>
            <a:off x="5686425" y="4347288"/>
            <a:ext cx="6286500" cy="1569660"/>
          </a:xfrm>
          <a:prstGeom prst="rect">
            <a:avLst/>
          </a:prstGeom>
          <a:noFill/>
        </p:spPr>
        <p:txBody>
          <a:bodyPr wrap="square" rtlCol="0">
            <a:spAutoFit/>
          </a:bodyPr>
          <a:lstStyle/>
          <a:p>
            <a:pPr marL="285750" indent="-285750">
              <a:buFont typeface="Wingdings" panose="05000000000000000000" pitchFamily="2" charset="2"/>
              <a:buChar char="Ø"/>
            </a:pPr>
            <a:r>
              <a:rPr lang="en-GB" sz="1600" dirty="0" smtClean="0"/>
              <a:t>The concept selection problem can be represented as a constraint satisfaction problem (CSP).</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A variant of recursive depth-first search, known as backtracking search is applied to find feasible system concepts, by removing infeasible system concepts.</a:t>
            </a:r>
            <a:endParaRPr lang="en-GB" sz="1600" dirty="0"/>
          </a:p>
        </p:txBody>
      </p:sp>
      <p:pic>
        <p:nvPicPr>
          <p:cNvPr id="59" name="Picture 58"/>
          <p:cNvPicPr/>
          <p:nvPr/>
        </p:nvPicPr>
        <p:blipFill>
          <a:blip r:embed="rId20">
            <a:extLst>
              <a:ext uri="{28A0092B-C50C-407E-A947-70E740481C1C}">
                <a14:useLocalDpi xmlns:a14="http://schemas.microsoft.com/office/drawing/2010/main" val="0"/>
              </a:ext>
            </a:extLst>
          </a:blip>
          <a:stretch>
            <a:fillRect/>
          </a:stretch>
        </p:blipFill>
        <p:spPr>
          <a:xfrm>
            <a:off x="9618653" y="1948090"/>
            <a:ext cx="2533650" cy="2261870"/>
          </a:xfrm>
          <a:prstGeom prst="rect">
            <a:avLst/>
          </a:prstGeom>
        </p:spPr>
      </p:pic>
    </p:spTree>
    <p:extLst>
      <p:ext uri="{BB962C8B-B14F-4D97-AF65-F5344CB8AC3E}">
        <p14:creationId xmlns:p14="http://schemas.microsoft.com/office/powerpoint/2010/main" val="354460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500"/>
                                        <p:tgtEl>
                                          <p:spTgt spid="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par>
                                <p:cTn id="87" presetID="10" presetClass="entr" presetSubtype="0" fill="hold"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fade">
                                      <p:cBhvr>
                                        <p:cTn id="89" dur="5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fade">
                                      <p:cBhvr>
                                        <p:cTn id="94" dur="500"/>
                                        <p:tgtEl>
                                          <p:spTgt spid="5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fade">
                                      <p:cBhvr>
                                        <p:cTn id="97" dur="500"/>
                                        <p:tgtEl>
                                          <p:spTgt spid="5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58">
                                            <p:txEl>
                                              <p:pRg st="0" end="0"/>
                                            </p:txEl>
                                          </p:spTgt>
                                        </p:tgtEl>
                                        <p:attrNameLst>
                                          <p:attrName>style.visibility</p:attrName>
                                        </p:attrNameLst>
                                      </p:cBhvr>
                                      <p:to>
                                        <p:strVal val="visible"/>
                                      </p:to>
                                    </p:set>
                                    <p:animEffect transition="in" filter="fade">
                                      <p:cBhvr>
                                        <p:cTn id="102" dur="500"/>
                                        <p:tgtEl>
                                          <p:spTgt spid="58">
                                            <p:txEl>
                                              <p:pRg st="0" end="0"/>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58">
                                            <p:txEl>
                                              <p:pRg st="2" end="2"/>
                                            </p:txEl>
                                          </p:spTgt>
                                        </p:tgtEl>
                                        <p:attrNameLst>
                                          <p:attrName>style.visibility</p:attrName>
                                        </p:attrNameLst>
                                      </p:cBhvr>
                                      <p:to>
                                        <p:strVal val="visible"/>
                                      </p:to>
                                    </p:set>
                                    <p:animEffect transition="in" filter="fade">
                                      <p:cBhvr>
                                        <p:cTn id="105" dur="500"/>
                                        <p:tgtEl>
                                          <p:spTgt spid="58">
                                            <p:txEl>
                                              <p:pRg st="2" end="2"/>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8">
                                            <p:txEl>
                                              <p:pRg st="0" end="0"/>
                                            </p:txEl>
                                          </p:spTgt>
                                        </p:tgtEl>
                                        <p:attrNameLst>
                                          <p:attrName>style.visibility</p:attrName>
                                        </p:attrNameLst>
                                      </p:cBhvr>
                                      <p:to>
                                        <p:strVal val="visible"/>
                                      </p:to>
                                    </p:set>
                                    <p:animEffect transition="in" filter="fade">
                                      <p:cBhvr>
                                        <p:cTn id="110" dur="500"/>
                                        <p:tgtEl>
                                          <p:spTgt spid="58">
                                            <p:txEl>
                                              <p:pRg st="0" end="0"/>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fade">
                                      <p:cBhvr>
                                        <p:cTn id="113" dur="500"/>
                                        <p:tgtEl>
                                          <p:spTgt spid="5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8">
                                            <p:txEl>
                                              <p:pRg st="2" end="2"/>
                                            </p:txEl>
                                          </p:spTgt>
                                        </p:tgtEl>
                                        <p:attrNameLst>
                                          <p:attrName>style.visibility</p:attrName>
                                        </p:attrNameLst>
                                      </p:cBhvr>
                                      <p:to>
                                        <p:strVal val="visible"/>
                                      </p:to>
                                    </p:set>
                                    <p:animEffect transition="in" filter="fade">
                                      <p:cBhvr>
                                        <p:cTn id="116" dur="500"/>
                                        <p:tgtEl>
                                          <p:spTgt spid="5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3" grpId="0"/>
      <p:bldP spid="44" grpId="0"/>
      <p:bldP spid="45" grpId="0" animBg="1"/>
      <p:bldP spid="46" grpId="0"/>
      <p:bldP spid="47" grpId="0" animBg="1"/>
      <p:bldP spid="48" grpId="0"/>
      <p:bldP spid="49" grpId="0" animBg="1"/>
      <p:bldP spid="57" grpId="0"/>
      <p:bldP spid="58" grpId="0" uiExpan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911" y="157444"/>
            <a:ext cx="9404723" cy="709332"/>
          </a:xfrm>
        </p:spPr>
        <p:txBody>
          <a:bodyPr/>
          <a:lstStyle/>
          <a:p>
            <a:r>
              <a:rPr lang="en-GB" sz="4000" dirty="0" smtClean="0"/>
              <a:t>Focused Exploration Strategy</a:t>
            </a:r>
            <a:endParaRPr lang="en-GB" sz="40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8911" y="1000126"/>
                <a:ext cx="10726739" cy="5381623"/>
              </a:xfrm>
            </p:spPr>
            <p:txBody>
              <a:bodyPr/>
              <a:lstStyle/>
              <a:p>
                <a:pPr marL="419100" indent="-419100"/>
                <a:r>
                  <a:rPr lang="en-GB" altLang="en-US" sz="1500" dirty="0" smtClean="0"/>
                  <a:t>A Focused exploration strategy can be defined by identifying important nodes within the network. </a:t>
                </a:r>
              </a:p>
              <a:p>
                <a:pPr marL="419100" indent="-419100"/>
                <a:r>
                  <a:rPr lang="en-GB" altLang="en-US" sz="1500" dirty="0"/>
                  <a:t>Here important functional nodes are defined as:</a:t>
                </a:r>
              </a:p>
              <a:p>
                <a:pPr marL="419100" indent="-419100"/>
                <a:endParaRPr lang="en-GB" altLang="en-US" sz="1500" dirty="0"/>
              </a:p>
              <a:p>
                <a:pPr marL="838200" lvl="1" indent="-381000">
                  <a:buFont typeface="Webdings" panose="05030102010509060703" pitchFamily="18" charset="2"/>
                  <a:buAutoNum type="arabicPeriod"/>
                </a:pPr>
                <a:r>
                  <a:rPr lang="en-GB" altLang="en-US" sz="1500" dirty="0"/>
                  <a:t>Functions that strongly influence system properties such as system value and cost.</a:t>
                </a:r>
              </a:p>
              <a:p>
                <a:pPr marL="838200" lvl="1" indent="-381000">
                  <a:buFont typeface="Webdings" panose="05030102010509060703" pitchFamily="18" charset="2"/>
                  <a:buAutoNum type="arabicPeriod"/>
                </a:pPr>
                <a:endParaRPr lang="en-GB" altLang="en-US" sz="1500" dirty="0"/>
              </a:p>
              <a:p>
                <a:pPr marL="838200" lvl="1" indent="-381000">
                  <a:buFont typeface="Webdings" panose="05030102010509060703" pitchFamily="18" charset="2"/>
                  <a:buAutoNum type="arabicPeriod"/>
                </a:pPr>
                <a:r>
                  <a:rPr lang="en-GB" altLang="en-US" sz="1500" dirty="0"/>
                  <a:t>Functions that strongly influence the feasibility of other functional nodes i.e. the connectivity of functional nodes.</a:t>
                </a:r>
              </a:p>
              <a:p>
                <a:pPr marL="838200" lvl="1" indent="-381000">
                  <a:buFont typeface="Webdings" panose="05030102010509060703" pitchFamily="18" charset="2"/>
                  <a:buNone/>
                </a:pPr>
                <a:endParaRPr lang="en-GB" altLang="en-US" sz="1500" dirty="0"/>
              </a:p>
              <a:p>
                <a:pPr marL="419100" indent="-419100"/>
                <a:r>
                  <a:rPr lang="en-GB" altLang="en-US" sz="1500" dirty="0"/>
                  <a:t>This is captured by adopting PageRank centrality. This is one of the central algorithms used by Google search to rank websites in their search engine results. </a:t>
                </a:r>
              </a:p>
              <a:p>
                <a:endParaRPr lang="en-GB" dirty="0" smtClean="0"/>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𝛼</m:t>
                    </m:r>
                    <m:nary>
                      <m:naryPr>
                        <m:chr m:val="∑"/>
                        <m:supHide m:val="on"/>
                        <m:ctrlPr>
                          <a:rPr lang="en-GB" b="0" i="1" smtClean="0">
                            <a:latin typeface="Cambria Math" panose="02040503050406030204" pitchFamily="18" charset="0"/>
                          </a:rPr>
                        </m:ctrlPr>
                      </m:naryPr>
                      <m:sub>
                        <m:r>
                          <m:rPr>
                            <m:brk m:alnAt="7"/>
                          </m:rP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𝑖𝑗</m:t>
                            </m:r>
                          </m:sub>
                        </m:sSub>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𝑗</m:t>
                                </m:r>
                              </m:sub>
                            </m:sSub>
                          </m:num>
                          <m:den>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𝑘</m:t>
                                </m:r>
                              </m:e>
                              <m:sub>
                                <m:r>
                                  <a:rPr lang="en-GB" b="0" i="1" smtClean="0">
                                    <a:latin typeface="Cambria Math" panose="02040503050406030204" pitchFamily="18" charset="0"/>
                                  </a:rPr>
                                  <m:t>𝑗</m:t>
                                </m:r>
                              </m:sub>
                              <m:sup>
                                <m:r>
                                  <a:rPr lang="en-GB" b="0" i="1" smtClean="0">
                                    <a:latin typeface="Cambria Math" panose="02040503050406030204" pitchFamily="18" charset="0"/>
                                  </a:rPr>
                                  <m:t>𝑜𝑢𝑡</m:t>
                                </m:r>
                              </m:sup>
                            </m:sSubSup>
                          </m:den>
                        </m:f>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𝑖</m:t>
                            </m:r>
                          </m:sub>
                        </m:sSub>
                      </m:e>
                    </m:nary>
                  </m:oMath>
                </a14:m>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8911" y="1000126"/>
                <a:ext cx="10726739" cy="5381623"/>
              </a:xfrm>
              <a:blipFill rotWithShape="0">
                <a:blip r:embed="rId2"/>
                <a:stretch>
                  <a:fillRect l="-284" t="-113" r="-511"/>
                </a:stretch>
              </a:blipFill>
            </p:spPr>
            <p:txBody>
              <a:bodyPr/>
              <a:lstStyle/>
              <a:p>
                <a:r>
                  <a:rPr lang="en-GB">
                    <a:noFill/>
                  </a:rPr>
                  <a:t> </a:t>
                </a:r>
              </a:p>
            </p:txBody>
          </p:sp>
        </mc:Fallback>
      </mc:AlternateContent>
      <p:sp>
        <p:nvSpPr>
          <p:cNvPr id="5" name="AutoShape 15"/>
          <p:cNvSpPr>
            <a:spLocks/>
          </p:cNvSpPr>
          <p:nvPr/>
        </p:nvSpPr>
        <p:spPr bwMode="auto">
          <a:xfrm rot="5400000">
            <a:off x="1656159" y="4826398"/>
            <a:ext cx="503238" cy="1224757"/>
          </a:xfrm>
          <a:prstGeom prst="rightBrace">
            <a:avLst>
              <a:gd name="adj1" fmla="val 23212"/>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GB"/>
            </a:defPPr>
            <a:lvl1pPr algn="l" rtl="0" fontAlgn="base">
              <a:spcBef>
                <a:spcPct val="50000"/>
              </a:spcBef>
              <a:spcAft>
                <a:spcPct val="0"/>
              </a:spcAft>
              <a:defRPr sz="1500" b="1" kern="1200">
                <a:solidFill>
                  <a:schemeClr val="tx1"/>
                </a:solidFill>
                <a:latin typeface="Arial" panose="020B0604020202020204" pitchFamily="34" charset="0"/>
                <a:ea typeface="+mn-ea"/>
                <a:cs typeface="+mn-cs"/>
              </a:defRPr>
            </a:lvl1pPr>
            <a:lvl2pPr marL="457200" algn="l" rtl="0" fontAlgn="base">
              <a:spcBef>
                <a:spcPct val="50000"/>
              </a:spcBef>
              <a:spcAft>
                <a:spcPct val="0"/>
              </a:spcAft>
              <a:defRPr sz="1500" b="1" kern="1200">
                <a:solidFill>
                  <a:schemeClr val="tx1"/>
                </a:solidFill>
                <a:latin typeface="Arial" panose="020B0604020202020204" pitchFamily="34" charset="0"/>
                <a:ea typeface="+mn-ea"/>
                <a:cs typeface="+mn-cs"/>
              </a:defRPr>
            </a:lvl2pPr>
            <a:lvl3pPr marL="914400" algn="l" rtl="0" fontAlgn="base">
              <a:spcBef>
                <a:spcPct val="50000"/>
              </a:spcBef>
              <a:spcAft>
                <a:spcPct val="0"/>
              </a:spcAft>
              <a:defRPr sz="1500" b="1" kern="1200">
                <a:solidFill>
                  <a:schemeClr val="tx1"/>
                </a:solidFill>
                <a:latin typeface="Arial" panose="020B0604020202020204" pitchFamily="34" charset="0"/>
                <a:ea typeface="+mn-ea"/>
                <a:cs typeface="+mn-cs"/>
              </a:defRPr>
            </a:lvl3pPr>
            <a:lvl4pPr marL="1371600" algn="l" rtl="0" fontAlgn="base">
              <a:spcBef>
                <a:spcPct val="50000"/>
              </a:spcBef>
              <a:spcAft>
                <a:spcPct val="0"/>
              </a:spcAft>
              <a:defRPr sz="1500" b="1" kern="1200">
                <a:solidFill>
                  <a:schemeClr val="tx1"/>
                </a:solidFill>
                <a:latin typeface="Arial" panose="020B0604020202020204" pitchFamily="34" charset="0"/>
                <a:ea typeface="+mn-ea"/>
                <a:cs typeface="+mn-cs"/>
              </a:defRPr>
            </a:lvl4pPr>
            <a:lvl5pPr marL="1828800" algn="l" rtl="0" fontAlgn="base">
              <a:spcBef>
                <a:spcPct val="50000"/>
              </a:spcBef>
              <a:spcAft>
                <a:spcPct val="0"/>
              </a:spcAft>
              <a:defRPr sz="1500" b="1" kern="1200">
                <a:solidFill>
                  <a:schemeClr val="tx1"/>
                </a:solidFill>
                <a:latin typeface="Arial" panose="020B0604020202020204" pitchFamily="34" charset="0"/>
                <a:ea typeface="+mn-ea"/>
                <a:cs typeface="+mn-cs"/>
              </a:defRPr>
            </a:lvl5pPr>
            <a:lvl6pPr marL="2286000" algn="l" defTabSz="914400" rtl="0" eaLnBrk="1" latinLnBrk="0" hangingPunct="1">
              <a:defRPr sz="1500" b="1" kern="1200">
                <a:solidFill>
                  <a:schemeClr val="tx1"/>
                </a:solidFill>
                <a:latin typeface="Arial" panose="020B0604020202020204" pitchFamily="34" charset="0"/>
                <a:ea typeface="+mn-ea"/>
                <a:cs typeface="+mn-cs"/>
              </a:defRPr>
            </a:lvl6pPr>
            <a:lvl7pPr marL="2743200" algn="l" defTabSz="914400" rtl="0" eaLnBrk="1" latinLnBrk="0" hangingPunct="1">
              <a:defRPr sz="1500" b="1" kern="1200">
                <a:solidFill>
                  <a:schemeClr val="tx1"/>
                </a:solidFill>
                <a:latin typeface="Arial" panose="020B0604020202020204" pitchFamily="34" charset="0"/>
                <a:ea typeface="+mn-ea"/>
                <a:cs typeface="+mn-cs"/>
              </a:defRPr>
            </a:lvl7pPr>
            <a:lvl8pPr marL="3200400" algn="l" defTabSz="914400" rtl="0" eaLnBrk="1" latinLnBrk="0" hangingPunct="1">
              <a:defRPr sz="1500" b="1" kern="1200">
                <a:solidFill>
                  <a:schemeClr val="tx1"/>
                </a:solidFill>
                <a:latin typeface="Arial" panose="020B0604020202020204" pitchFamily="34" charset="0"/>
                <a:ea typeface="+mn-ea"/>
                <a:cs typeface="+mn-cs"/>
              </a:defRPr>
            </a:lvl8pPr>
            <a:lvl9pPr marL="3657600" algn="l" defTabSz="914400" rtl="0" eaLnBrk="1" latinLnBrk="0" hangingPunct="1">
              <a:defRPr sz="1500" b="1" kern="1200">
                <a:solidFill>
                  <a:schemeClr val="tx1"/>
                </a:solidFill>
                <a:latin typeface="Arial" panose="020B0604020202020204" pitchFamily="34" charset="0"/>
                <a:ea typeface="+mn-ea"/>
                <a:cs typeface="+mn-cs"/>
              </a:defRPr>
            </a:lvl9pPr>
          </a:lstStyle>
          <a:p>
            <a:endParaRPr lang="en-GB"/>
          </a:p>
        </p:txBody>
      </p:sp>
      <p:sp>
        <p:nvSpPr>
          <p:cNvPr id="6" name="Text Box 16"/>
          <p:cNvSpPr txBox="1">
            <a:spLocks noChangeArrowheads="1"/>
          </p:cNvSpPr>
          <p:nvPr/>
        </p:nvSpPr>
        <p:spPr bwMode="auto">
          <a:xfrm>
            <a:off x="685800" y="5765406"/>
            <a:ext cx="19431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GB"/>
            </a:defPPr>
            <a:lvl1pPr algn="l" rtl="0" fontAlgn="base">
              <a:spcBef>
                <a:spcPct val="50000"/>
              </a:spcBef>
              <a:spcAft>
                <a:spcPct val="0"/>
              </a:spcAft>
              <a:defRPr sz="1500" b="1" kern="1200">
                <a:solidFill>
                  <a:schemeClr val="tx1"/>
                </a:solidFill>
                <a:latin typeface="Arial" panose="020B0604020202020204" pitchFamily="34" charset="0"/>
                <a:ea typeface="+mn-ea"/>
                <a:cs typeface="+mn-cs"/>
              </a:defRPr>
            </a:lvl1pPr>
            <a:lvl2pPr marL="457200" algn="l" rtl="0" fontAlgn="base">
              <a:spcBef>
                <a:spcPct val="50000"/>
              </a:spcBef>
              <a:spcAft>
                <a:spcPct val="0"/>
              </a:spcAft>
              <a:defRPr sz="1500" b="1" kern="1200">
                <a:solidFill>
                  <a:schemeClr val="tx1"/>
                </a:solidFill>
                <a:latin typeface="Arial" panose="020B0604020202020204" pitchFamily="34" charset="0"/>
                <a:ea typeface="+mn-ea"/>
                <a:cs typeface="+mn-cs"/>
              </a:defRPr>
            </a:lvl2pPr>
            <a:lvl3pPr marL="914400" algn="l" rtl="0" fontAlgn="base">
              <a:spcBef>
                <a:spcPct val="50000"/>
              </a:spcBef>
              <a:spcAft>
                <a:spcPct val="0"/>
              </a:spcAft>
              <a:defRPr sz="1500" b="1" kern="1200">
                <a:solidFill>
                  <a:schemeClr val="tx1"/>
                </a:solidFill>
                <a:latin typeface="Arial" panose="020B0604020202020204" pitchFamily="34" charset="0"/>
                <a:ea typeface="+mn-ea"/>
                <a:cs typeface="+mn-cs"/>
              </a:defRPr>
            </a:lvl3pPr>
            <a:lvl4pPr marL="1371600" algn="l" rtl="0" fontAlgn="base">
              <a:spcBef>
                <a:spcPct val="50000"/>
              </a:spcBef>
              <a:spcAft>
                <a:spcPct val="0"/>
              </a:spcAft>
              <a:defRPr sz="1500" b="1" kern="1200">
                <a:solidFill>
                  <a:schemeClr val="tx1"/>
                </a:solidFill>
                <a:latin typeface="Arial" panose="020B0604020202020204" pitchFamily="34" charset="0"/>
                <a:ea typeface="+mn-ea"/>
                <a:cs typeface="+mn-cs"/>
              </a:defRPr>
            </a:lvl4pPr>
            <a:lvl5pPr marL="1828800" algn="l" rtl="0" fontAlgn="base">
              <a:spcBef>
                <a:spcPct val="50000"/>
              </a:spcBef>
              <a:spcAft>
                <a:spcPct val="0"/>
              </a:spcAft>
              <a:defRPr sz="1500" b="1" kern="1200">
                <a:solidFill>
                  <a:schemeClr val="tx1"/>
                </a:solidFill>
                <a:latin typeface="Arial" panose="020B0604020202020204" pitchFamily="34" charset="0"/>
                <a:ea typeface="+mn-ea"/>
                <a:cs typeface="+mn-cs"/>
              </a:defRPr>
            </a:lvl5pPr>
            <a:lvl6pPr marL="2286000" algn="l" defTabSz="914400" rtl="0" eaLnBrk="1" latinLnBrk="0" hangingPunct="1">
              <a:defRPr sz="1500" b="1" kern="1200">
                <a:solidFill>
                  <a:schemeClr val="tx1"/>
                </a:solidFill>
                <a:latin typeface="Arial" panose="020B0604020202020204" pitchFamily="34" charset="0"/>
                <a:ea typeface="+mn-ea"/>
                <a:cs typeface="+mn-cs"/>
              </a:defRPr>
            </a:lvl6pPr>
            <a:lvl7pPr marL="2743200" algn="l" defTabSz="914400" rtl="0" eaLnBrk="1" latinLnBrk="0" hangingPunct="1">
              <a:defRPr sz="1500" b="1" kern="1200">
                <a:solidFill>
                  <a:schemeClr val="tx1"/>
                </a:solidFill>
                <a:latin typeface="Arial" panose="020B0604020202020204" pitchFamily="34" charset="0"/>
                <a:ea typeface="+mn-ea"/>
                <a:cs typeface="+mn-cs"/>
              </a:defRPr>
            </a:lvl7pPr>
            <a:lvl8pPr marL="3200400" algn="l" defTabSz="914400" rtl="0" eaLnBrk="1" latinLnBrk="0" hangingPunct="1">
              <a:defRPr sz="1500" b="1" kern="1200">
                <a:solidFill>
                  <a:schemeClr val="tx1"/>
                </a:solidFill>
                <a:latin typeface="Arial" panose="020B0604020202020204" pitchFamily="34" charset="0"/>
                <a:ea typeface="+mn-ea"/>
                <a:cs typeface="+mn-cs"/>
              </a:defRPr>
            </a:lvl8pPr>
            <a:lvl9pPr marL="3657600" algn="l" defTabSz="914400" rtl="0" eaLnBrk="1" latinLnBrk="0" hangingPunct="1">
              <a:defRPr sz="1500" b="1" kern="1200">
                <a:solidFill>
                  <a:schemeClr val="tx1"/>
                </a:solidFill>
                <a:latin typeface="Arial" panose="020B0604020202020204" pitchFamily="34" charset="0"/>
                <a:ea typeface="+mn-ea"/>
                <a:cs typeface="+mn-cs"/>
              </a:defRPr>
            </a:lvl9pPr>
          </a:lstStyle>
          <a:p>
            <a:r>
              <a:rPr lang="en-GB" altLang="en-US" dirty="0"/>
              <a:t>1. Calculated from network structure</a:t>
            </a:r>
          </a:p>
        </p:txBody>
      </p:sp>
      <p:sp>
        <p:nvSpPr>
          <p:cNvPr id="7" name="Text Box 18"/>
          <p:cNvSpPr txBox="1">
            <a:spLocks noChangeArrowheads="1"/>
          </p:cNvSpPr>
          <p:nvPr/>
        </p:nvSpPr>
        <p:spPr bwMode="auto">
          <a:xfrm>
            <a:off x="2628899" y="5690395"/>
            <a:ext cx="309245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GB"/>
            </a:defPPr>
            <a:lvl1pPr algn="l" rtl="0" fontAlgn="base">
              <a:spcBef>
                <a:spcPct val="50000"/>
              </a:spcBef>
              <a:spcAft>
                <a:spcPct val="0"/>
              </a:spcAft>
              <a:defRPr sz="1500" b="1" kern="1200">
                <a:solidFill>
                  <a:schemeClr val="tx1"/>
                </a:solidFill>
                <a:latin typeface="Arial" panose="020B0604020202020204" pitchFamily="34" charset="0"/>
                <a:ea typeface="+mn-ea"/>
                <a:cs typeface="+mn-cs"/>
              </a:defRPr>
            </a:lvl1pPr>
            <a:lvl2pPr marL="457200" algn="l" rtl="0" fontAlgn="base">
              <a:spcBef>
                <a:spcPct val="50000"/>
              </a:spcBef>
              <a:spcAft>
                <a:spcPct val="0"/>
              </a:spcAft>
              <a:defRPr sz="1500" b="1" kern="1200">
                <a:solidFill>
                  <a:schemeClr val="tx1"/>
                </a:solidFill>
                <a:latin typeface="Arial" panose="020B0604020202020204" pitchFamily="34" charset="0"/>
                <a:ea typeface="+mn-ea"/>
                <a:cs typeface="+mn-cs"/>
              </a:defRPr>
            </a:lvl2pPr>
            <a:lvl3pPr marL="914400" algn="l" rtl="0" fontAlgn="base">
              <a:spcBef>
                <a:spcPct val="50000"/>
              </a:spcBef>
              <a:spcAft>
                <a:spcPct val="0"/>
              </a:spcAft>
              <a:defRPr sz="1500" b="1" kern="1200">
                <a:solidFill>
                  <a:schemeClr val="tx1"/>
                </a:solidFill>
                <a:latin typeface="Arial" panose="020B0604020202020204" pitchFamily="34" charset="0"/>
                <a:ea typeface="+mn-ea"/>
                <a:cs typeface="+mn-cs"/>
              </a:defRPr>
            </a:lvl3pPr>
            <a:lvl4pPr marL="1371600" algn="l" rtl="0" fontAlgn="base">
              <a:spcBef>
                <a:spcPct val="50000"/>
              </a:spcBef>
              <a:spcAft>
                <a:spcPct val="0"/>
              </a:spcAft>
              <a:defRPr sz="1500" b="1" kern="1200">
                <a:solidFill>
                  <a:schemeClr val="tx1"/>
                </a:solidFill>
                <a:latin typeface="Arial" panose="020B0604020202020204" pitchFamily="34" charset="0"/>
                <a:ea typeface="+mn-ea"/>
                <a:cs typeface="+mn-cs"/>
              </a:defRPr>
            </a:lvl4pPr>
            <a:lvl5pPr marL="1828800" algn="l" rtl="0" fontAlgn="base">
              <a:spcBef>
                <a:spcPct val="50000"/>
              </a:spcBef>
              <a:spcAft>
                <a:spcPct val="0"/>
              </a:spcAft>
              <a:defRPr sz="1500" b="1" kern="1200">
                <a:solidFill>
                  <a:schemeClr val="tx1"/>
                </a:solidFill>
                <a:latin typeface="Arial" panose="020B0604020202020204" pitchFamily="34" charset="0"/>
                <a:ea typeface="+mn-ea"/>
                <a:cs typeface="+mn-cs"/>
              </a:defRPr>
            </a:lvl5pPr>
            <a:lvl6pPr marL="2286000" algn="l" defTabSz="914400" rtl="0" eaLnBrk="1" latinLnBrk="0" hangingPunct="1">
              <a:defRPr sz="1500" b="1" kern="1200">
                <a:solidFill>
                  <a:schemeClr val="tx1"/>
                </a:solidFill>
                <a:latin typeface="Arial" panose="020B0604020202020204" pitchFamily="34" charset="0"/>
                <a:ea typeface="+mn-ea"/>
                <a:cs typeface="+mn-cs"/>
              </a:defRPr>
            </a:lvl6pPr>
            <a:lvl7pPr marL="2743200" algn="l" defTabSz="914400" rtl="0" eaLnBrk="1" latinLnBrk="0" hangingPunct="1">
              <a:defRPr sz="1500" b="1" kern="1200">
                <a:solidFill>
                  <a:schemeClr val="tx1"/>
                </a:solidFill>
                <a:latin typeface="Arial" panose="020B0604020202020204" pitchFamily="34" charset="0"/>
                <a:ea typeface="+mn-ea"/>
                <a:cs typeface="+mn-cs"/>
              </a:defRPr>
            </a:lvl7pPr>
            <a:lvl8pPr marL="3200400" algn="l" defTabSz="914400" rtl="0" eaLnBrk="1" latinLnBrk="0" hangingPunct="1">
              <a:defRPr sz="1500" b="1" kern="1200">
                <a:solidFill>
                  <a:schemeClr val="tx1"/>
                </a:solidFill>
                <a:latin typeface="Arial" panose="020B0604020202020204" pitchFamily="34" charset="0"/>
                <a:ea typeface="+mn-ea"/>
                <a:cs typeface="+mn-cs"/>
              </a:defRPr>
            </a:lvl8pPr>
            <a:lvl9pPr marL="3657600" algn="l" defTabSz="914400" rtl="0" eaLnBrk="1" latinLnBrk="0" hangingPunct="1">
              <a:defRPr sz="1500" b="1" kern="1200">
                <a:solidFill>
                  <a:schemeClr val="tx1"/>
                </a:solidFill>
                <a:latin typeface="Arial" panose="020B0604020202020204" pitchFamily="34" charset="0"/>
                <a:ea typeface="+mn-ea"/>
                <a:cs typeface="+mn-cs"/>
              </a:defRPr>
            </a:lvl9pPr>
          </a:lstStyle>
          <a:p>
            <a:r>
              <a:rPr lang="en-GB" altLang="en-US" dirty="0"/>
              <a:t>2. Non-network factor – calculated from Multi-Objective Optimisation results.</a:t>
            </a:r>
          </a:p>
        </p:txBody>
      </p:sp>
      <p:sp>
        <p:nvSpPr>
          <p:cNvPr id="8" name="AutoShape 15"/>
          <p:cNvSpPr>
            <a:spLocks/>
          </p:cNvSpPr>
          <p:nvPr/>
        </p:nvSpPr>
        <p:spPr bwMode="auto">
          <a:xfrm rot="5400000">
            <a:off x="2726927" y="5184380"/>
            <a:ext cx="327820" cy="333375"/>
          </a:xfrm>
          <a:prstGeom prst="rightBrace">
            <a:avLst>
              <a:gd name="adj1" fmla="val 23212"/>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GB"/>
            </a:defPPr>
            <a:lvl1pPr algn="l" rtl="0" fontAlgn="base">
              <a:spcBef>
                <a:spcPct val="50000"/>
              </a:spcBef>
              <a:spcAft>
                <a:spcPct val="0"/>
              </a:spcAft>
              <a:defRPr sz="1500" b="1" kern="1200">
                <a:solidFill>
                  <a:schemeClr val="tx1"/>
                </a:solidFill>
                <a:latin typeface="Arial" panose="020B0604020202020204" pitchFamily="34" charset="0"/>
                <a:ea typeface="+mn-ea"/>
                <a:cs typeface="+mn-cs"/>
              </a:defRPr>
            </a:lvl1pPr>
            <a:lvl2pPr marL="457200" algn="l" rtl="0" fontAlgn="base">
              <a:spcBef>
                <a:spcPct val="50000"/>
              </a:spcBef>
              <a:spcAft>
                <a:spcPct val="0"/>
              </a:spcAft>
              <a:defRPr sz="1500" b="1" kern="1200">
                <a:solidFill>
                  <a:schemeClr val="tx1"/>
                </a:solidFill>
                <a:latin typeface="Arial" panose="020B0604020202020204" pitchFamily="34" charset="0"/>
                <a:ea typeface="+mn-ea"/>
                <a:cs typeface="+mn-cs"/>
              </a:defRPr>
            </a:lvl2pPr>
            <a:lvl3pPr marL="914400" algn="l" rtl="0" fontAlgn="base">
              <a:spcBef>
                <a:spcPct val="50000"/>
              </a:spcBef>
              <a:spcAft>
                <a:spcPct val="0"/>
              </a:spcAft>
              <a:defRPr sz="1500" b="1" kern="1200">
                <a:solidFill>
                  <a:schemeClr val="tx1"/>
                </a:solidFill>
                <a:latin typeface="Arial" panose="020B0604020202020204" pitchFamily="34" charset="0"/>
                <a:ea typeface="+mn-ea"/>
                <a:cs typeface="+mn-cs"/>
              </a:defRPr>
            </a:lvl3pPr>
            <a:lvl4pPr marL="1371600" algn="l" rtl="0" fontAlgn="base">
              <a:spcBef>
                <a:spcPct val="50000"/>
              </a:spcBef>
              <a:spcAft>
                <a:spcPct val="0"/>
              </a:spcAft>
              <a:defRPr sz="1500" b="1" kern="1200">
                <a:solidFill>
                  <a:schemeClr val="tx1"/>
                </a:solidFill>
                <a:latin typeface="Arial" panose="020B0604020202020204" pitchFamily="34" charset="0"/>
                <a:ea typeface="+mn-ea"/>
                <a:cs typeface="+mn-cs"/>
              </a:defRPr>
            </a:lvl4pPr>
            <a:lvl5pPr marL="1828800" algn="l" rtl="0" fontAlgn="base">
              <a:spcBef>
                <a:spcPct val="50000"/>
              </a:spcBef>
              <a:spcAft>
                <a:spcPct val="0"/>
              </a:spcAft>
              <a:defRPr sz="1500" b="1" kern="1200">
                <a:solidFill>
                  <a:schemeClr val="tx1"/>
                </a:solidFill>
                <a:latin typeface="Arial" panose="020B0604020202020204" pitchFamily="34" charset="0"/>
                <a:ea typeface="+mn-ea"/>
                <a:cs typeface="+mn-cs"/>
              </a:defRPr>
            </a:lvl5pPr>
            <a:lvl6pPr marL="2286000" algn="l" defTabSz="914400" rtl="0" eaLnBrk="1" latinLnBrk="0" hangingPunct="1">
              <a:defRPr sz="1500" b="1" kern="1200">
                <a:solidFill>
                  <a:schemeClr val="tx1"/>
                </a:solidFill>
                <a:latin typeface="Arial" panose="020B0604020202020204" pitchFamily="34" charset="0"/>
                <a:ea typeface="+mn-ea"/>
                <a:cs typeface="+mn-cs"/>
              </a:defRPr>
            </a:lvl6pPr>
            <a:lvl7pPr marL="2743200" algn="l" defTabSz="914400" rtl="0" eaLnBrk="1" latinLnBrk="0" hangingPunct="1">
              <a:defRPr sz="1500" b="1" kern="1200">
                <a:solidFill>
                  <a:schemeClr val="tx1"/>
                </a:solidFill>
                <a:latin typeface="Arial" panose="020B0604020202020204" pitchFamily="34" charset="0"/>
                <a:ea typeface="+mn-ea"/>
                <a:cs typeface="+mn-cs"/>
              </a:defRPr>
            </a:lvl7pPr>
            <a:lvl8pPr marL="3200400" algn="l" defTabSz="914400" rtl="0" eaLnBrk="1" latinLnBrk="0" hangingPunct="1">
              <a:defRPr sz="1500" b="1" kern="1200">
                <a:solidFill>
                  <a:schemeClr val="tx1"/>
                </a:solidFill>
                <a:latin typeface="Arial" panose="020B0604020202020204" pitchFamily="34" charset="0"/>
                <a:ea typeface="+mn-ea"/>
                <a:cs typeface="+mn-cs"/>
              </a:defRPr>
            </a:lvl8pPr>
            <a:lvl9pPr marL="3657600" algn="l" defTabSz="914400" rtl="0" eaLnBrk="1" latinLnBrk="0" hangingPunct="1">
              <a:defRPr sz="1500" b="1" kern="1200">
                <a:solidFill>
                  <a:schemeClr val="tx1"/>
                </a:solidFill>
                <a:latin typeface="Arial" panose="020B0604020202020204" pitchFamily="34" charset="0"/>
                <a:ea typeface="+mn-ea"/>
                <a:cs typeface="+mn-cs"/>
              </a:defRPr>
            </a:lvl9pPr>
          </a:lstStyle>
          <a:p>
            <a:endParaRPr lang="en-GB"/>
          </a:p>
        </p:txBody>
      </p:sp>
      <p:pic>
        <p:nvPicPr>
          <p:cNvPr id="9"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988" y="4029076"/>
            <a:ext cx="1565215" cy="549674"/>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19"/>
          <p:cNvSpPr>
            <a:spLocks noChangeArrowheads="1"/>
          </p:cNvSpPr>
          <p:nvPr/>
        </p:nvSpPr>
        <p:spPr bwMode="auto">
          <a:xfrm>
            <a:off x="4651376" y="5019677"/>
            <a:ext cx="1198562" cy="504825"/>
          </a:xfrm>
          <a:prstGeom prst="rightArrow">
            <a:avLst>
              <a:gd name="adj1" fmla="val 50000"/>
              <a:gd name="adj2" fmla="val 39230"/>
            </a:avLst>
          </a:prstGeom>
          <a:solidFill>
            <a:schemeClr val="tx1">
              <a:lumMod val="95000"/>
            </a:schemeClr>
          </a:solidFill>
          <a:ln>
            <a:noFill/>
          </a:ln>
          <a:effectLst/>
        </p:spPr>
        <p:txBody>
          <a:bodyPr wrap="square" anchor="ctr">
            <a:spAutoFit/>
          </a:bodyPr>
          <a:lstStyle/>
          <a:p>
            <a:endParaRPr lang="en-GB"/>
          </a:p>
        </p:txBody>
      </p:sp>
      <p:pic>
        <p:nvPicPr>
          <p:cNvPr id="11"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977" y="4629852"/>
            <a:ext cx="3908426" cy="2053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20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7" grpId="0"/>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462493"/>
            <a:ext cx="9404723" cy="1400530"/>
          </a:xfrm>
        </p:spPr>
        <p:txBody>
          <a:bodyPr/>
          <a:lstStyle/>
          <a:p>
            <a:pPr algn="ctr"/>
            <a:r>
              <a:rPr lang="en-GB" dirty="0" smtClean="0"/>
              <a:t>Questions</a:t>
            </a:r>
            <a:r>
              <a:rPr lang="en-GB" dirty="0">
                <a:latin typeface="Arial" panose="020B0604020202020204" pitchFamily="34" charset="0"/>
                <a:cs typeface="Arial" panose="020B0604020202020204" pitchFamily="34" charset="0"/>
              </a:rPr>
              <a:t>?</a:t>
            </a:r>
            <a:endParaRPr lang="en-GB" dirty="0"/>
          </a:p>
        </p:txBody>
      </p:sp>
    </p:spTree>
    <p:extLst>
      <p:ext uri="{BB962C8B-B14F-4D97-AF65-F5344CB8AC3E}">
        <p14:creationId xmlns:p14="http://schemas.microsoft.com/office/powerpoint/2010/main" val="3519114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536" y="2491068"/>
            <a:ext cx="9404723" cy="1400530"/>
          </a:xfrm>
        </p:spPr>
        <p:txBody>
          <a:bodyPr/>
          <a:lstStyle/>
          <a:p>
            <a:pPr algn="ctr"/>
            <a:r>
              <a:rPr lang="en-GB" dirty="0" smtClean="0"/>
              <a:t>Backup Slides</a:t>
            </a:r>
            <a:endParaRPr lang="en-GB" dirty="0"/>
          </a:p>
        </p:txBody>
      </p:sp>
    </p:spTree>
    <p:extLst>
      <p:ext uri="{BB962C8B-B14F-4D97-AF65-F5344CB8AC3E}">
        <p14:creationId xmlns:p14="http://schemas.microsoft.com/office/powerpoint/2010/main" val="14035672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6" y="157443"/>
            <a:ext cx="9404723" cy="966507"/>
          </a:xfrm>
        </p:spPr>
        <p:txBody>
          <a:bodyPr/>
          <a:lstStyle/>
          <a:p>
            <a:r>
              <a:rPr lang="en-GB" dirty="0" smtClean="0"/>
              <a:t>GA</a:t>
            </a:r>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523682" y="1038224"/>
            <a:ext cx="5772468" cy="3457575"/>
          </a:xfrm>
          <a:prstGeom prst="rect">
            <a:avLst/>
          </a:prstGeom>
        </p:spPr>
      </p:pic>
    </p:spTree>
    <p:extLst>
      <p:ext uri="{BB962C8B-B14F-4D97-AF65-F5344CB8AC3E}">
        <p14:creationId xmlns:p14="http://schemas.microsoft.com/office/powerpoint/2010/main" val="9220850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Content</a:t>
            </a:r>
            <a:endParaRPr lang="en-GB" dirty="0"/>
          </a:p>
        </p:txBody>
      </p:sp>
      <p:sp>
        <p:nvSpPr>
          <p:cNvPr id="3" name="Content Placeholder 2"/>
          <p:cNvSpPr>
            <a:spLocks noGrp="1"/>
          </p:cNvSpPr>
          <p:nvPr>
            <p:ph idx="1"/>
          </p:nvPr>
        </p:nvSpPr>
        <p:spPr>
          <a:xfrm>
            <a:off x="646112" y="1355075"/>
            <a:ext cx="10580076" cy="5089791"/>
          </a:xfrm>
        </p:spPr>
        <p:txBody>
          <a:bodyPr>
            <a:normAutofit/>
          </a:bodyPr>
          <a:lstStyle/>
          <a:p>
            <a:r>
              <a:rPr lang="en-GB" sz="2800" dirty="0" smtClean="0"/>
              <a:t>Introduction to, and Categorisation of UAS</a:t>
            </a:r>
          </a:p>
          <a:p>
            <a:endParaRPr lang="en-GB" sz="2800" dirty="0"/>
          </a:p>
          <a:p>
            <a:r>
              <a:rPr lang="en-GB" sz="2800" dirty="0" smtClean="0"/>
              <a:t>System Engineering Approach to Design</a:t>
            </a:r>
          </a:p>
          <a:p>
            <a:endParaRPr lang="en-GB" sz="2800" dirty="0"/>
          </a:p>
          <a:p>
            <a:r>
              <a:rPr lang="en-GB" sz="2800" dirty="0" smtClean="0"/>
              <a:t>Multidisciplinary Nature of UAS Design </a:t>
            </a:r>
          </a:p>
          <a:p>
            <a:endParaRPr lang="en-GB" sz="2800" dirty="0"/>
          </a:p>
          <a:p>
            <a:r>
              <a:rPr lang="en-GB" sz="2800" dirty="0" smtClean="0"/>
              <a:t>System Level Multi-Objective Optimisation</a:t>
            </a:r>
          </a:p>
          <a:p>
            <a:endParaRPr lang="en-GB" sz="2800" dirty="0"/>
          </a:p>
          <a:p>
            <a:r>
              <a:rPr lang="en-GB" sz="2800" dirty="0" smtClean="0"/>
              <a:t>Decision Support Framework</a:t>
            </a:r>
            <a:endParaRPr lang="en-GB" sz="2800" dirty="0"/>
          </a:p>
        </p:txBody>
      </p:sp>
    </p:spTree>
    <p:extLst>
      <p:ext uri="{BB962C8B-B14F-4D97-AF65-F5344CB8AC3E}">
        <p14:creationId xmlns:p14="http://schemas.microsoft.com/office/powerpoint/2010/main" val="109830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3000"/>
                                        <p:tgtEl>
                                          <p:spTgt spid="3">
                                            <p:txEl>
                                              <p:pRg st="0" end="0"/>
                                            </p:txEl>
                                          </p:spTgt>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3000"/>
                                        <p:tgtEl>
                                          <p:spTgt spid="3">
                                            <p:txEl>
                                              <p:pRg st="2" end="2"/>
                                            </p:txEl>
                                          </p:spTgt>
                                        </p:tgtEl>
                                      </p:cBhvr>
                                    </p:animEffect>
                                  </p:childTnLst>
                                </p:cTn>
                              </p:par>
                              <p:par>
                                <p:cTn id="11" presetID="10" presetClass="entr" presetSubtype="0" fill="hold" grpId="0" nodeType="withEffect">
                                  <p:stCondLst>
                                    <p:cond delay="0"/>
                                  </p:stCondLst>
                                  <p:iterate type="wd">
                                    <p:tmPct val="10000"/>
                                  </p:iterate>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3000"/>
                                        <p:tgtEl>
                                          <p:spTgt spid="3">
                                            <p:txEl>
                                              <p:pRg st="4" end="4"/>
                                            </p:txEl>
                                          </p:spTgt>
                                        </p:tgtEl>
                                      </p:cBhvr>
                                    </p:animEffect>
                                  </p:childTnLst>
                                </p:cTn>
                              </p:par>
                              <p:par>
                                <p:cTn id="14" presetID="10" presetClass="entr" presetSubtype="0" fill="hold" grpId="0" nodeType="withEffect">
                                  <p:stCondLst>
                                    <p:cond delay="0"/>
                                  </p:stCondLst>
                                  <p:iterate type="wd">
                                    <p:tmPct val="10000"/>
                                  </p:iterate>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3000"/>
                                        <p:tgtEl>
                                          <p:spTgt spid="3">
                                            <p:txEl>
                                              <p:pRg st="6" end="6"/>
                                            </p:txEl>
                                          </p:spTgt>
                                        </p:tgtEl>
                                      </p:cBhvr>
                                    </p:animEffect>
                                  </p:childTnLst>
                                </p:cTn>
                              </p:par>
                              <p:par>
                                <p:cTn id="17" presetID="10" presetClass="entr" presetSubtype="0" fill="hold" grpId="0" nodeType="withEffect">
                                  <p:stCondLst>
                                    <p:cond delay="0"/>
                                  </p:stCondLst>
                                  <p:iterate type="wd">
                                    <p:tmPct val="10000"/>
                                  </p:iterate>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3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24967"/>
            <a:ext cx="9404723" cy="956205"/>
          </a:xfrm>
        </p:spPr>
        <p:txBody>
          <a:bodyPr/>
          <a:lstStyle/>
          <a:p>
            <a:r>
              <a:rPr lang="en-GB" dirty="0" smtClean="0"/>
              <a:t>Categorisation of UAS</a:t>
            </a:r>
            <a:endParaRPr lang="en-GB" dirty="0"/>
          </a:p>
        </p:txBody>
      </p:sp>
      <p:sp>
        <p:nvSpPr>
          <p:cNvPr id="3" name="Content Placeholder 2"/>
          <p:cNvSpPr>
            <a:spLocks noGrp="1"/>
          </p:cNvSpPr>
          <p:nvPr>
            <p:ph idx="1"/>
          </p:nvPr>
        </p:nvSpPr>
        <p:spPr>
          <a:xfrm>
            <a:off x="370704" y="941207"/>
            <a:ext cx="10758616" cy="5035419"/>
          </a:xfrm>
        </p:spPr>
        <p:txBody>
          <a:bodyPr/>
          <a:lstStyle/>
          <a:p>
            <a:pPr algn="just"/>
            <a:r>
              <a:rPr lang="en-GB" sz="1800" dirty="0" smtClean="0">
                <a:latin typeface="Arial" panose="020B0604020202020204" pitchFamily="34" charset="0"/>
                <a:cs typeface="Arial" panose="020B0604020202020204" pitchFamily="34" charset="0"/>
              </a:rPr>
              <a:t>What are Unmanned Aircraft Systems (UAS), and how do you categorise them?</a:t>
            </a:r>
          </a:p>
          <a:p>
            <a:pPr marL="0" indent="0" algn="just">
              <a:buNone/>
            </a:pPr>
            <a:endParaRPr lang="en-GB" sz="1800" dirty="0" smtClean="0">
              <a:latin typeface="Arial" panose="020B0604020202020204" pitchFamily="34" charset="0"/>
              <a:cs typeface="Arial" panose="020B0604020202020204" pitchFamily="34" charset="0"/>
            </a:endParaRPr>
          </a:p>
          <a:p>
            <a:pPr algn="just"/>
            <a:r>
              <a:rPr lang="en-GB" sz="1800" dirty="0" smtClean="0">
                <a:latin typeface="Arial" panose="020B0604020202020204" pitchFamily="34" charset="0"/>
                <a:cs typeface="Arial" panose="020B0604020202020204" pitchFamily="34" charset="0"/>
              </a:rPr>
              <a:t>Definition: “</a:t>
            </a:r>
            <a:r>
              <a:rPr lang="en-GB" sz="1800" i="1" dirty="0" smtClean="0">
                <a:latin typeface="Arial" panose="020B0604020202020204" pitchFamily="34" charset="0"/>
                <a:cs typeface="Arial" panose="020B0604020202020204" pitchFamily="34" charset="0"/>
              </a:rPr>
              <a:t>A flying vehicle that can be operated autonomously or remotely, can be expendable or recoverable, and can carry a lethal or nonlethal payload</a:t>
            </a:r>
            <a:r>
              <a:rPr lang="en-GB" sz="1800" dirty="0" smtClean="0">
                <a:latin typeface="Arial" panose="020B0604020202020204" pitchFamily="34" charset="0"/>
                <a:cs typeface="Arial" panose="020B0604020202020204" pitchFamily="34" charset="0"/>
              </a:rPr>
              <a:t>…..” - U.S. Department of </a:t>
            </a:r>
            <a:r>
              <a:rPr lang="en-GB" sz="1800" dirty="0" err="1" smtClean="0">
                <a:latin typeface="Arial" panose="020B0604020202020204" pitchFamily="34" charset="0"/>
                <a:cs typeface="Arial" panose="020B0604020202020204" pitchFamily="34" charset="0"/>
              </a:rPr>
              <a:t>Defense</a:t>
            </a:r>
            <a:r>
              <a:rPr lang="en-GB" sz="1800" dirty="0" smtClean="0">
                <a:latin typeface="Arial" panose="020B0604020202020204" pitchFamily="34" charset="0"/>
                <a:cs typeface="Arial" panose="020B0604020202020204" pitchFamily="34" charset="0"/>
              </a:rPr>
              <a:t> (DOD).</a:t>
            </a:r>
          </a:p>
          <a:p>
            <a:pPr algn="just"/>
            <a:r>
              <a:rPr lang="en-GB" sz="1800" dirty="0" smtClean="0">
                <a:latin typeface="Arial" panose="020B0604020202020204" pitchFamily="34" charset="0"/>
                <a:cs typeface="Arial" panose="020B0604020202020204" pitchFamily="34" charset="0"/>
              </a:rPr>
              <a:t>This can range from : </a:t>
            </a:r>
          </a:p>
          <a:p>
            <a:pPr algn="just"/>
            <a:endParaRPr lang="en-GB" sz="1800" dirty="0">
              <a:latin typeface="Arial" panose="020B0604020202020204" pitchFamily="34" charset="0"/>
              <a:cs typeface="Arial" panose="020B0604020202020204" pitchFamily="34" charset="0"/>
            </a:endParaRPr>
          </a:p>
          <a:p>
            <a:pPr algn="just"/>
            <a:endParaRPr lang="en-GB" sz="1800" dirty="0" smtClean="0">
              <a:latin typeface="Arial" panose="020B0604020202020204" pitchFamily="34" charset="0"/>
              <a:cs typeface="Arial" panose="020B0604020202020204" pitchFamily="34" charset="0"/>
            </a:endParaRPr>
          </a:p>
          <a:p>
            <a:pPr marL="0" indent="0" algn="just">
              <a:buNone/>
            </a:pPr>
            <a:endParaRPr lang="en-GB" sz="1800" dirty="0">
              <a:latin typeface="Arial" panose="020B0604020202020204" pitchFamily="34" charset="0"/>
              <a:cs typeface="Arial" panose="020B0604020202020204" pitchFamily="34" charset="0"/>
            </a:endParaRPr>
          </a:p>
          <a:p>
            <a:pPr algn="just"/>
            <a:r>
              <a:rPr lang="en-GB" sz="1800" dirty="0" smtClean="0">
                <a:latin typeface="Arial" panose="020B0604020202020204" pitchFamily="34" charset="0"/>
                <a:cs typeface="Arial" panose="020B0604020202020204" pitchFamily="34" charset="0"/>
              </a:rPr>
              <a:t>These systems are at present classified by the mass of the vehicle. The Civil Aviation Authority (CAA) classification table:</a:t>
            </a:r>
          </a:p>
          <a:p>
            <a:pPr algn="just"/>
            <a:endParaRPr lang="en-GB" dirty="0"/>
          </a:p>
          <a:p>
            <a:pPr algn="just"/>
            <a:endParaRPr lang="en-GB" dirty="0"/>
          </a:p>
        </p:txBody>
      </p:sp>
      <p:graphicFrame>
        <p:nvGraphicFramePr>
          <p:cNvPr id="4" name="Diagram 3"/>
          <p:cNvGraphicFramePr/>
          <p:nvPr>
            <p:extLst>
              <p:ext uri="{D42A27DB-BD31-4B8C-83A1-F6EECF244321}">
                <p14:modId xmlns:p14="http://schemas.microsoft.com/office/powerpoint/2010/main" val="172425789"/>
              </p:ext>
            </p:extLst>
          </p:nvPr>
        </p:nvGraphicFramePr>
        <p:xfrm>
          <a:off x="3469748" y="2352191"/>
          <a:ext cx="2412068" cy="1659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7726" y="2352191"/>
            <a:ext cx="1433653" cy="107524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2510" y="2957382"/>
            <a:ext cx="1673477" cy="107254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489779475"/>
              </p:ext>
            </p:extLst>
          </p:nvPr>
        </p:nvGraphicFramePr>
        <p:xfrm>
          <a:off x="1698172" y="4630175"/>
          <a:ext cx="8351682" cy="2160385"/>
        </p:xfrm>
        <a:graphic>
          <a:graphicData uri="http://schemas.openxmlformats.org/drawingml/2006/table">
            <a:tbl>
              <a:tblPr firstRow="1" firstCol="1" bandRow="1">
                <a:tableStyleId>{5C22544A-7EE6-4342-B048-85BDC9FD1C3A}</a:tableStyleId>
              </a:tblPr>
              <a:tblGrid>
                <a:gridCol w="2089591"/>
                <a:gridCol w="2089591"/>
                <a:gridCol w="2089591"/>
                <a:gridCol w="2082909"/>
              </a:tblGrid>
              <a:tr h="234936">
                <a:tc>
                  <a:txBody>
                    <a:bodyPr/>
                    <a:lstStyle/>
                    <a:p>
                      <a:pPr marL="18415" algn="just">
                        <a:lnSpc>
                          <a:spcPct val="115000"/>
                        </a:lnSpc>
                        <a:spcBef>
                          <a:spcPts val="200"/>
                        </a:spcBef>
                        <a:spcAft>
                          <a:spcPts val="0"/>
                        </a:spcAft>
                      </a:pPr>
                      <a:r>
                        <a:rPr lang="en-GB" sz="900" dirty="0">
                          <a:effectLst/>
                        </a:rPr>
                        <a:t>Class</a:t>
                      </a:r>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just">
                        <a:lnSpc>
                          <a:spcPct val="115000"/>
                        </a:lnSpc>
                        <a:spcBef>
                          <a:spcPts val="200"/>
                        </a:spcBef>
                        <a:spcAft>
                          <a:spcPts val="0"/>
                        </a:spcAft>
                      </a:pPr>
                      <a:r>
                        <a:rPr lang="en-GB" sz="900">
                          <a:effectLst/>
                        </a:rPr>
                        <a:t>Category</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l">
                        <a:lnSpc>
                          <a:spcPct val="115000"/>
                        </a:lnSpc>
                        <a:spcBef>
                          <a:spcPts val="200"/>
                        </a:spcBef>
                        <a:spcAft>
                          <a:spcPts val="0"/>
                        </a:spcAft>
                      </a:pPr>
                      <a:r>
                        <a:rPr lang="en-GB" sz="900">
                          <a:effectLst/>
                        </a:rPr>
                        <a:t>Normal operating altitude</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l">
                        <a:lnSpc>
                          <a:spcPct val="115000"/>
                        </a:lnSpc>
                        <a:spcBef>
                          <a:spcPts val="200"/>
                        </a:spcBef>
                        <a:spcAft>
                          <a:spcPts val="0"/>
                        </a:spcAft>
                      </a:pPr>
                      <a:r>
                        <a:rPr lang="en-GB" sz="900" dirty="0">
                          <a:effectLst/>
                        </a:rPr>
                        <a:t>Civil category (UK CAA)</a:t>
                      </a:r>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r>
              <a:tr h="234936">
                <a:tc rowSpan="3">
                  <a:txBody>
                    <a:bodyPr/>
                    <a:lstStyle/>
                    <a:p>
                      <a:pPr marL="18415" algn="ctr">
                        <a:lnSpc>
                          <a:spcPct val="115000"/>
                        </a:lnSpc>
                        <a:spcBef>
                          <a:spcPts val="200"/>
                        </a:spcBef>
                        <a:spcAft>
                          <a:spcPts val="0"/>
                        </a:spcAft>
                      </a:pPr>
                      <a:r>
                        <a:rPr lang="en-GB" sz="900">
                          <a:effectLst/>
                        </a:rPr>
                        <a:t>Class I &lt; 150 kg</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c>
                  <a:txBody>
                    <a:bodyPr/>
                    <a:lstStyle/>
                    <a:p>
                      <a:pPr marL="18415" algn="just">
                        <a:lnSpc>
                          <a:spcPct val="115000"/>
                        </a:lnSpc>
                        <a:spcBef>
                          <a:spcPts val="200"/>
                        </a:spcBef>
                        <a:spcAft>
                          <a:spcPts val="0"/>
                        </a:spcAft>
                      </a:pPr>
                      <a:r>
                        <a:rPr lang="en-GB" sz="900">
                          <a:effectLst/>
                        </a:rPr>
                        <a:t>Micro &lt; 2kg</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just">
                        <a:lnSpc>
                          <a:spcPct val="115000"/>
                        </a:lnSpc>
                        <a:spcBef>
                          <a:spcPts val="200"/>
                        </a:spcBef>
                        <a:spcAft>
                          <a:spcPts val="0"/>
                        </a:spcAft>
                      </a:pPr>
                      <a:r>
                        <a:rPr lang="en-GB" sz="900">
                          <a:effectLst/>
                        </a:rPr>
                        <a:t>Up to 200 ft AGL</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rowSpan="2">
                  <a:txBody>
                    <a:bodyPr/>
                    <a:lstStyle/>
                    <a:p>
                      <a:pPr marL="18415" algn="just">
                        <a:lnSpc>
                          <a:spcPct val="115000"/>
                        </a:lnSpc>
                        <a:spcBef>
                          <a:spcPts val="200"/>
                        </a:spcBef>
                        <a:spcAft>
                          <a:spcPts val="0"/>
                        </a:spcAft>
                      </a:pPr>
                      <a:r>
                        <a:rPr lang="en-GB" sz="900">
                          <a:effectLst/>
                        </a:rPr>
                        <a:t>Small Unmanned Aircraft (&lt;20 kg)</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r>
              <a:tr h="234936">
                <a:tc vMerge="1">
                  <a:txBody>
                    <a:bodyPr/>
                    <a:lstStyle/>
                    <a:p>
                      <a:endParaRPr lang="en-GB"/>
                    </a:p>
                  </a:txBody>
                  <a:tcPr/>
                </a:tc>
                <a:tc>
                  <a:txBody>
                    <a:bodyPr/>
                    <a:lstStyle/>
                    <a:p>
                      <a:pPr marL="18415" algn="just">
                        <a:lnSpc>
                          <a:spcPct val="115000"/>
                        </a:lnSpc>
                        <a:spcBef>
                          <a:spcPts val="200"/>
                        </a:spcBef>
                        <a:spcAft>
                          <a:spcPts val="0"/>
                        </a:spcAft>
                      </a:pPr>
                      <a:r>
                        <a:rPr lang="en-GB" sz="900">
                          <a:effectLst/>
                        </a:rPr>
                        <a:t>Mini 2-20 kg</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just">
                        <a:lnSpc>
                          <a:spcPct val="115000"/>
                        </a:lnSpc>
                        <a:spcBef>
                          <a:spcPts val="200"/>
                        </a:spcBef>
                        <a:spcAft>
                          <a:spcPts val="0"/>
                        </a:spcAft>
                      </a:pPr>
                      <a:r>
                        <a:rPr lang="en-GB" sz="900">
                          <a:effectLst/>
                        </a:rPr>
                        <a:t>Up to 3000 ft AGL</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vMerge="1">
                  <a:txBody>
                    <a:bodyPr/>
                    <a:lstStyle/>
                    <a:p>
                      <a:endParaRPr lang="en-GB"/>
                    </a:p>
                  </a:txBody>
                  <a:tcPr/>
                </a:tc>
              </a:tr>
              <a:tr h="369839">
                <a:tc vMerge="1">
                  <a:txBody>
                    <a:bodyPr/>
                    <a:lstStyle/>
                    <a:p>
                      <a:endParaRPr lang="en-GB"/>
                    </a:p>
                  </a:txBody>
                  <a:tcPr/>
                </a:tc>
                <a:tc>
                  <a:txBody>
                    <a:bodyPr/>
                    <a:lstStyle/>
                    <a:p>
                      <a:pPr marL="18415" algn="just">
                        <a:lnSpc>
                          <a:spcPct val="115000"/>
                        </a:lnSpc>
                        <a:spcBef>
                          <a:spcPts val="200"/>
                        </a:spcBef>
                        <a:spcAft>
                          <a:spcPts val="0"/>
                        </a:spcAft>
                      </a:pPr>
                      <a:r>
                        <a:rPr lang="en-GB" sz="900">
                          <a:effectLst/>
                        </a:rPr>
                        <a:t>Small 20-150 kg</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just">
                        <a:lnSpc>
                          <a:spcPct val="115000"/>
                        </a:lnSpc>
                        <a:spcBef>
                          <a:spcPts val="200"/>
                        </a:spcBef>
                        <a:spcAft>
                          <a:spcPts val="0"/>
                        </a:spcAft>
                      </a:pPr>
                      <a:r>
                        <a:rPr lang="en-GB" sz="900">
                          <a:effectLst/>
                        </a:rPr>
                        <a:t>Up to 5000 ft AGL</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l">
                        <a:lnSpc>
                          <a:spcPct val="115000"/>
                        </a:lnSpc>
                        <a:spcBef>
                          <a:spcPts val="200"/>
                        </a:spcBef>
                        <a:spcAft>
                          <a:spcPts val="0"/>
                        </a:spcAft>
                      </a:pPr>
                      <a:r>
                        <a:rPr lang="en-GB" sz="900" dirty="0">
                          <a:effectLst/>
                        </a:rPr>
                        <a:t>Light Unmanned Aircraft (20-150 kg)</a:t>
                      </a:r>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r>
              <a:tr h="234936">
                <a:tc>
                  <a:txBody>
                    <a:bodyPr/>
                    <a:lstStyle/>
                    <a:p>
                      <a:pPr marL="18415" algn="ctr">
                        <a:lnSpc>
                          <a:spcPct val="115000"/>
                        </a:lnSpc>
                        <a:spcBef>
                          <a:spcPts val="200"/>
                        </a:spcBef>
                        <a:spcAft>
                          <a:spcPts val="0"/>
                        </a:spcAft>
                      </a:pPr>
                      <a:r>
                        <a:rPr lang="en-GB" sz="900">
                          <a:effectLst/>
                        </a:rPr>
                        <a:t>Class II 150-600 kg</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c>
                  <a:txBody>
                    <a:bodyPr/>
                    <a:lstStyle/>
                    <a:p>
                      <a:pPr marL="18415" algn="just">
                        <a:lnSpc>
                          <a:spcPct val="115000"/>
                        </a:lnSpc>
                        <a:spcBef>
                          <a:spcPts val="200"/>
                        </a:spcBef>
                        <a:spcAft>
                          <a:spcPts val="0"/>
                        </a:spcAft>
                      </a:pPr>
                      <a:r>
                        <a:rPr lang="en-GB" sz="900">
                          <a:effectLst/>
                        </a:rPr>
                        <a:t>Tactical </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just">
                        <a:lnSpc>
                          <a:spcPct val="115000"/>
                        </a:lnSpc>
                        <a:spcBef>
                          <a:spcPts val="200"/>
                        </a:spcBef>
                        <a:spcAft>
                          <a:spcPts val="0"/>
                        </a:spcAft>
                      </a:pPr>
                      <a:r>
                        <a:rPr lang="en-GB" sz="900">
                          <a:effectLst/>
                        </a:rPr>
                        <a:t>Up to 10,000 ft AGL</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rowSpan="3">
                  <a:txBody>
                    <a:bodyPr/>
                    <a:lstStyle/>
                    <a:p>
                      <a:pPr marL="18415" algn="ctr">
                        <a:lnSpc>
                          <a:spcPct val="115000"/>
                        </a:lnSpc>
                        <a:spcBef>
                          <a:spcPts val="200"/>
                        </a:spcBef>
                        <a:spcAft>
                          <a:spcPts val="0"/>
                        </a:spcAft>
                      </a:pPr>
                      <a:r>
                        <a:rPr lang="en-GB" sz="900">
                          <a:effectLst/>
                        </a:rPr>
                        <a:t>Weight category group 3 (&gt; 150 kg)</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r>
              <a:tr h="425401">
                <a:tc rowSpan="2">
                  <a:txBody>
                    <a:bodyPr/>
                    <a:lstStyle/>
                    <a:p>
                      <a:pPr marL="18415" algn="ctr">
                        <a:lnSpc>
                          <a:spcPct val="115000"/>
                        </a:lnSpc>
                        <a:spcBef>
                          <a:spcPts val="200"/>
                        </a:spcBef>
                        <a:spcAft>
                          <a:spcPts val="0"/>
                        </a:spcAft>
                      </a:pPr>
                      <a:r>
                        <a:rPr lang="en-GB" sz="900">
                          <a:effectLst/>
                        </a:rPr>
                        <a:t>Class III &gt; 600 kg</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nchor="ctr"/>
                </a:tc>
                <a:tc>
                  <a:txBody>
                    <a:bodyPr/>
                    <a:lstStyle/>
                    <a:p>
                      <a:pPr marL="18415" algn="just">
                        <a:lnSpc>
                          <a:spcPct val="115000"/>
                        </a:lnSpc>
                        <a:spcBef>
                          <a:spcPts val="200"/>
                        </a:spcBef>
                        <a:spcAft>
                          <a:spcPts val="0"/>
                        </a:spcAft>
                      </a:pPr>
                      <a:r>
                        <a:rPr lang="en-GB" sz="900">
                          <a:effectLst/>
                        </a:rPr>
                        <a:t>Medium Altitude Long Endurance (MALE)</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just">
                        <a:lnSpc>
                          <a:spcPct val="115000"/>
                        </a:lnSpc>
                        <a:spcBef>
                          <a:spcPts val="200"/>
                        </a:spcBef>
                        <a:spcAft>
                          <a:spcPts val="0"/>
                        </a:spcAft>
                      </a:pPr>
                      <a:r>
                        <a:rPr lang="en-GB" sz="900" dirty="0">
                          <a:effectLst/>
                        </a:rPr>
                        <a:t>Up to 45,000 </a:t>
                      </a:r>
                      <a:r>
                        <a:rPr lang="en-GB" sz="900" dirty="0" err="1">
                          <a:effectLst/>
                        </a:rPr>
                        <a:t>ft</a:t>
                      </a:r>
                      <a:r>
                        <a:rPr lang="en-GB" sz="900" dirty="0">
                          <a:effectLst/>
                        </a:rPr>
                        <a:t> AGL</a:t>
                      </a:r>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vMerge="1">
                  <a:txBody>
                    <a:bodyPr/>
                    <a:lstStyle/>
                    <a:p>
                      <a:endParaRPr lang="en-GB"/>
                    </a:p>
                  </a:txBody>
                  <a:tcPr/>
                </a:tc>
              </a:tr>
              <a:tr h="425401">
                <a:tc vMerge="1">
                  <a:txBody>
                    <a:bodyPr/>
                    <a:lstStyle/>
                    <a:p>
                      <a:endParaRPr lang="en-GB"/>
                    </a:p>
                  </a:txBody>
                  <a:tcPr/>
                </a:tc>
                <a:tc>
                  <a:txBody>
                    <a:bodyPr/>
                    <a:lstStyle/>
                    <a:p>
                      <a:pPr marL="18415" algn="just">
                        <a:lnSpc>
                          <a:spcPct val="115000"/>
                        </a:lnSpc>
                        <a:spcBef>
                          <a:spcPts val="200"/>
                        </a:spcBef>
                        <a:spcAft>
                          <a:spcPts val="0"/>
                        </a:spcAft>
                      </a:pPr>
                      <a:r>
                        <a:rPr lang="en-GB" sz="900">
                          <a:effectLst/>
                        </a:rPr>
                        <a:t>High Altitude Long Endurance (HALE) </a:t>
                      </a:r>
                      <a:endParaRPr lang="en-GB" sz="95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a:txBody>
                    <a:bodyPr/>
                    <a:lstStyle/>
                    <a:p>
                      <a:pPr marL="18415" algn="just">
                        <a:lnSpc>
                          <a:spcPct val="115000"/>
                        </a:lnSpc>
                        <a:spcBef>
                          <a:spcPts val="200"/>
                        </a:spcBef>
                        <a:spcAft>
                          <a:spcPts val="0"/>
                        </a:spcAft>
                      </a:pPr>
                      <a:r>
                        <a:rPr lang="en-GB" sz="900" dirty="0">
                          <a:effectLst/>
                        </a:rPr>
                        <a:t>Up to 65,000 </a:t>
                      </a:r>
                      <a:r>
                        <a:rPr lang="en-GB" sz="900" dirty="0" err="1">
                          <a:effectLst/>
                        </a:rPr>
                        <a:t>ft</a:t>
                      </a:r>
                      <a:r>
                        <a:rPr lang="en-GB" sz="900" dirty="0">
                          <a:effectLst/>
                        </a:rPr>
                        <a:t> AGL</a:t>
                      </a:r>
                      <a:endParaRPr lang="en-GB" sz="950" dirty="0">
                        <a:effectLst/>
                        <a:latin typeface="Lucida Sans" panose="020B0602030504020204" pitchFamily="34" charset="0"/>
                        <a:ea typeface="Times New Roman" panose="02020603050405020304" pitchFamily="18" charset="0"/>
                        <a:cs typeface="Times New Roman" panose="02020603050405020304" pitchFamily="18" charset="0"/>
                      </a:endParaRPr>
                    </a:p>
                  </a:txBody>
                  <a:tcPr marL="36830" marR="36830" marT="18415" marB="18415"/>
                </a:tc>
                <a:tc vMerge="1">
                  <a:txBody>
                    <a:bodyPr/>
                    <a:lstStyle/>
                    <a:p>
                      <a:endParaRPr lang="en-GB"/>
                    </a:p>
                  </a:txBody>
                  <a:tcPr/>
                </a:tc>
              </a:tr>
            </a:tbl>
          </a:graphicData>
        </a:graphic>
      </p:graphicFrame>
      <p:sp>
        <p:nvSpPr>
          <p:cNvPr id="9" name="Rectangle 8"/>
          <p:cNvSpPr/>
          <p:nvPr/>
        </p:nvSpPr>
        <p:spPr>
          <a:xfrm>
            <a:off x="3789405" y="5347533"/>
            <a:ext cx="6260448" cy="307911"/>
          </a:xfrm>
          <a:prstGeom prst="rect">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248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75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75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58906"/>
          </a:xfrm>
        </p:spPr>
        <p:txBody>
          <a:bodyPr/>
          <a:lstStyle/>
          <a:p>
            <a:r>
              <a:rPr lang="en-GB" dirty="0" smtClean="0"/>
              <a:t>Case study</a:t>
            </a:r>
            <a:endParaRPr lang="en-GB" dirty="0"/>
          </a:p>
        </p:txBody>
      </p:sp>
      <p:sp>
        <p:nvSpPr>
          <p:cNvPr id="3" name="Content Placeholder 2"/>
          <p:cNvSpPr>
            <a:spLocks noGrp="1"/>
          </p:cNvSpPr>
          <p:nvPr>
            <p:ph idx="1"/>
          </p:nvPr>
        </p:nvSpPr>
        <p:spPr>
          <a:xfrm>
            <a:off x="646112" y="1237130"/>
            <a:ext cx="9759530" cy="5316070"/>
          </a:xfrm>
        </p:spPr>
        <p:txBody>
          <a:bodyPr>
            <a:normAutofit/>
          </a:bodyPr>
          <a:lstStyle/>
          <a:p>
            <a:pPr algn="just"/>
            <a:r>
              <a:rPr lang="en-GB" sz="1800" dirty="0" smtClean="0"/>
              <a:t>The following case study will be used to illustrate some of the concepts that will be discussed in this presentation.</a:t>
            </a:r>
          </a:p>
          <a:p>
            <a:pPr algn="just"/>
            <a:endParaRPr lang="en-GB" sz="1800" dirty="0"/>
          </a:p>
          <a:p>
            <a:pPr algn="just"/>
            <a:r>
              <a:rPr lang="en-GB" sz="1800" dirty="0" smtClean="0"/>
              <a:t>The 2Seas </a:t>
            </a:r>
            <a:r>
              <a:rPr lang="en-GB" sz="1800" dirty="0"/>
              <a:t>project is a joint collaboration with academia and industry to develop a low-cost UAS to provide maritime surveillance across the English Channel</a:t>
            </a:r>
            <a:r>
              <a:rPr lang="en-GB" sz="1800" dirty="0" smtClean="0"/>
              <a:t>.</a:t>
            </a:r>
          </a:p>
          <a:p>
            <a:pPr algn="just"/>
            <a:endParaRPr lang="en-GB" sz="1800" dirty="0" smtClean="0"/>
          </a:p>
          <a:p>
            <a:pPr algn="just"/>
            <a:r>
              <a:rPr lang="en-GB" sz="1800" dirty="0" smtClean="0"/>
              <a:t>University of Southampton was involved in designing the airframe and integrating key sub-systems into the aircraft.</a:t>
            </a:r>
            <a:endParaRPr lang="en-GB" sz="1800" dirty="0"/>
          </a:p>
          <a:p>
            <a:pPr algn="just"/>
            <a:endParaRPr lang="en-GB" sz="1800" dirty="0" smtClean="0"/>
          </a:p>
        </p:txBody>
      </p:sp>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4000" b="90000" l="11425" r="85944"/>
                    </a14:imgEffect>
                  </a14:imgLayer>
                </a14:imgProps>
              </a:ext>
              <a:ext uri="{28A0092B-C50C-407E-A947-70E740481C1C}">
                <a14:useLocalDpi xmlns:a14="http://schemas.microsoft.com/office/drawing/2010/main" val="0"/>
              </a:ext>
            </a:extLst>
          </a:blip>
          <a:srcRect l="9381" r="12531"/>
          <a:stretch/>
        </p:blipFill>
        <p:spPr>
          <a:xfrm>
            <a:off x="5967811" y="3784682"/>
            <a:ext cx="4944114" cy="270077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3973" y="2041097"/>
            <a:ext cx="1928027" cy="1607959"/>
          </a:xfrm>
          <a:prstGeom prst="rect">
            <a:avLst/>
          </a:prstGeom>
        </p:spPr>
      </p:pic>
      <p:pic>
        <p:nvPicPr>
          <p:cNvPr id="7" name="78086CC">
            <a:hlinkClick r:id="" action="ppaction://media"/>
          </p:cNvPr>
          <p:cNvPicPr>
            <a:picLocks noChangeAspect="1"/>
          </p:cNvPicPr>
          <p:nvPr>
            <a:videoFile r:link="rId1"/>
            <p:extLst>
              <p:ext uri="{DAA4B4D4-6D71-4841-9C94-3DE7FCFB9230}">
                <p14:media xmlns:p14="http://schemas.microsoft.com/office/powerpoint/2010/main" r:embed="rId2">
                  <p14:trim end="14670.7437"/>
                </p14:media>
              </p:ext>
            </p:extLst>
          </p:nvPr>
        </p:nvPicPr>
        <p:blipFill>
          <a:blip r:embed="rId7"/>
          <a:stretch>
            <a:fillRect/>
          </a:stretch>
        </p:blipFill>
        <p:spPr>
          <a:xfrm>
            <a:off x="52714" y="4009208"/>
            <a:ext cx="5506838" cy="2773227"/>
          </a:xfrm>
          <a:prstGeom prst="rect">
            <a:avLst/>
          </a:prstGeom>
          <a:effectLst>
            <a:softEdge rad="139700"/>
          </a:effectLst>
        </p:spPr>
      </p:pic>
    </p:spTree>
    <p:extLst>
      <p:ext uri="{BB962C8B-B14F-4D97-AF65-F5344CB8AC3E}">
        <p14:creationId xmlns:p14="http://schemas.microsoft.com/office/powerpoint/2010/main" val="210625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50006"/>
          </a:xfrm>
        </p:spPr>
        <p:txBody>
          <a:bodyPr/>
          <a:lstStyle/>
          <a:p>
            <a:r>
              <a:rPr lang="en-GB" dirty="0" smtClean="0"/>
              <a:t>Systems Engineering Approach</a:t>
            </a:r>
            <a:endParaRPr lang="en-GB" dirty="0"/>
          </a:p>
        </p:txBody>
      </p:sp>
      <p:sp>
        <p:nvSpPr>
          <p:cNvPr id="3" name="Content Placeholder 2"/>
          <p:cNvSpPr>
            <a:spLocks noGrp="1"/>
          </p:cNvSpPr>
          <p:nvPr>
            <p:ph idx="1"/>
          </p:nvPr>
        </p:nvSpPr>
        <p:spPr>
          <a:xfrm>
            <a:off x="646111" y="1268627"/>
            <a:ext cx="10685277" cy="5090983"/>
          </a:xfrm>
        </p:spPr>
        <p:txBody>
          <a:bodyPr>
            <a:normAutofit/>
          </a:bodyPr>
          <a:lstStyle/>
          <a:p>
            <a:pPr algn="just"/>
            <a:r>
              <a:rPr lang="en-GB" sz="1800" dirty="0" smtClean="0">
                <a:latin typeface="Arial" panose="020B0604020202020204" pitchFamily="34" charset="0"/>
                <a:cs typeface="Arial" panose="020B0604020202020204" pitchFamily="34" charset="0"/>
              </a:rPr>
              <a:t>Before staring the process of design and optimisation it is important to understand the requirements of the system under consideration. </a:t>
            </a:r>
          </a:p>
          <a:p>
            <a:pPr algn="just"/>
            <a:r>
              <a:rPr lang="en-GB" sz="1800" dirty="0" smtClean="0">
                <a:latin typeface="Arial" panose="020B0604020202020204" pitchFamily="34" charset="0"/>
                <a:cs typeface="Arial" panose="020B0604020202020204" pitchFamily="34" charset="0"/>
              </a:rPr>
              <a:t>Classification of Requirements:</a:t>
            </a:r>
            <a:endParaRPr lang="en-GB" sz="1800" dirty="0">
              <a:latin typeface="Arial" panose="020B0604020202020204" pitchFamily="34" charset="0"/>
              <a:cs typeface="Arial" panose="020B0604020202020204" pitchFamily="34" charset="0"/>
            </a:endParaRPr>
          </a:p>
          <a:p>
            <a:pPr lvl="1" algn="just"/>
            <a:r>
              <a:rPr lang="en-GB" sz="1600" b="1" dirty="0" smtClean="0">
                <a:latin typeface="Arial" panose="020B0604020202020204" pitchFamily="34" charset="0"/>
                <a:cs typeface="Arial" panose="020B0604020202020204" pitchFamily="34" charset="0"/>
              </a:rPr>
              <a:t>Operational Requirement</a:t>
            </a:r>
            <a:r>
              <a:rPr lang="en-GB" sz="1600" dirty="0" smtClean="0">
                <a:latin typeface="Arial" panose="020B0604020202020204" pitchFamily="34" charset="0"/>
                <a:cs typeface="Arial" panose="020B0604020202020204" pitchFamily="34" charset="0"/>
              </a:rPr>
              <a:t>: Defines the fundamental purpose of the system under consideration.</a:t>
            </a:r>
            <a:endParaRPr lang="en-GB" sz="1600" dirty="0">
              <a:latin typeface="Arial" panose="020B0604020202020204" pitchFamily="34" charset="0"/>
              <a:cs typeface="Arial" panose="020B0604020202020204" pitchFamily="34" charset="0"/>
            </a:endParaRPr>
          </a:p>
          <a:p>
            <a:pPr lvl="1" algn="just"/>
            <a:r>
              <a:rPr lang="en-GB" sz="1600" b="1" dirty="0" smtClean="0">
                <a:latin typeface="Arial" panose="020B0604020202020204" pitchFamily="34" charset="0"/>
                <a:cs typeface="Arial" panose="020B0604020202020204" pitchFamily="34" charset="0"/>
              </a:rPr>
              <a:t>Functional Requirements</a:t>
            </a:r>
            <a:r>
              <a:rPr lang="en-GB" sz="1600" dirty="0" smtClean="0">
                <a:latin typeface="Arial" panose="020B0604020202020204" pitchFamily="34" charset="0"/>
                <a:cs typeface="Arial" panose="020B0604020202020204" pitchFamily="34" charset="0"/>
              </a:rPr>
              <a:t>: What the system has to do in order to meet the operational requirement.</a:t>
            </a:r>
          </a:p>
          <a:p>
            <a:pPr lvl="1" algn="just"/>
            <a:r>
              <a:rPr lang="en-GB" sz="1600" b="1" dirty="0">
                <a:latin typeface="Arial" panose="020B0604020202020204" pitchFamily="34" charset="0"/>
                <a:cs typeface="Arial" panose="020B0604020202020204" pitchFamily="34" charset="0"/>
              </a:rPr>
              <a:t>Non-functional </a:t>
            </a:r>
            <a:r>
              <a:rPr lang="en-GB" sz="1600" b="1" dirty="0" smtClean="0">
                <a:latin typeface="Arial" panose="020B0604020202020204" pitchFamily="34" charset="0"/>
                <a:cs typeface="Arial" panose="020B0604020202020204" pitchFamily="34" charset="0"/>
              </a:rPr>
              <a:t>Requirement</a:t>
            </a:r>
            <a:r>
              <a:rPr lang="en-GB" sz="1600" i="1"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Define how well a particular function has to perform</a:t>
            </a:r>
            <a:r>
              <a:rPr lang="en-GB" sz="1600" dirty="0" smtClean="0">
                <a:latin typeface="Arial" panose="020B0604020202020204" pitchFamily="34" charset="0"/>
                <a:cs typeface="Arial" panose="020B0604020202020204" pitchFamily="34" charset="0"/>
              </a:rPr>
              <a:t>. These typically define constraints imposed on the system.</a:t>
            </a:r>
            <a:endParaRPr lang="en-GB" sz="1800" dirty="0">
              <a:latin typeface="Arial" panose="020B0604020202020204" pitchFamily="34" charset="0"/>
              <a:cs typeface="Arial" panose="020B0604020202020204" pitchFamily="34" charset="0"/>
            </a:endParaRPr>
          </a:p>
          <a:p>
            <a:pPr algn="just"/>
            <a:r>
              <a:rPr lang="en-GB" sz="1800" dirty="0" smtClean="0">
                <a:latin typeface="Arial" panose="020B0604020202020204" pitchFamily="34" charset="0"/>
                <a:cs typeface="Arial" panose="020B0604020202020204" pitchFamily="34" charset="0"/>
              </a:rPr>
              <a:t>Defining requirements in such a manor will lead to a hierarchical structure  of functional requirements, with top-level requirements defining high-level system functions and lower level requirements defining sub-system level functions.</a:t>
            </a:r>
            <a:endParaRPr lang="en-GB" sz="1800" dirty="0">
              <a:latin typeface="Arial" panose="020B0604020202020204" pitchFamily="34" charset="0"/>
              <a:cs typeface="Arial" panose="020B0604020202020204" pitchFamily="34" charset="0"/>
            </a:endParaRPr>
          </a:p>
        </p:txBody>
      </p:sp>
      <p:sp>
        <p:nvSpPr>
          <p:cNvPr id="4" name="Oval 3"/>
          <p:cNvSpPr/>
          <p:nvPr/>
        </p:nvSpPr>
        <p:spPr>
          <a:xfrm>
            <a:off x="1210237" y="2689410"/>
            <a:ext cx="2832847" cy="41237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p:nvPicPr>
        <p:blipFill>
          <a:blip r:embed="rId2"/>
          <a:stretch>
            <a:fillRect/>
          </a:stretch>
        </p:blipFill>
        <p:spPr>
          <a:xfrm>
            <a:off x="1404009" y="4683968"/>
            <a:ext cx="9927379" cy="1866122"/>
          </a:xfrm>
          <a:prstGeom prst="rect">
            <a:avLst/>
          </a:prstGeom>
          <a:solidFill>
            <a:schemeClr val="tx1"/>
          </a:solidFill>
        </p:spPr>
      </p:pic>
    </p:spTree>
    <p:extLst>
      <p:ext uri="{BB962C8B-B14F-4D97-AF65-F5344CB8AC3E}">
        <p14:creationId xmlns:p14="http://schemas.microsoft.com/office/powerpoint/2010/main" val="309083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036" y="115172"/>
            <a:ext cx="9404723" cy="676835"/>
          </a:xfrm>
        </p:spPr>
        <p:txBody>
          <a:bodyPr/>
          <a:lstStyle/>
          <a:p>
            <a:r>
              <a:rPr lang="en-GB" dirty="0" smtClean="0"/>
              <a:t>Concept Selection</a:t>
            </a:r>
            <a:endParaRPr lang="en-GB" dirty="0"/>
          </a:p>
        </p:txBody>
      </p:sp>
      <p:sp>
        <p:nvSpPr>
          <p:cNvPr id="3" name="Content Placeholder 2"/>
          <p:cNvSpPr>
            <a:spLocks noGrp="1"/>
          </p:cNvSpPr>
          <p:nvPr>
            <p:ph idx="1"/>
          </p:nvPr>
        </p:nvSpPr>
        <p:spPr>
          <a:xfrm>
            <a:off x="535948" y="888789"/>
            <a:ext cx="9403742" cy="5118846"/>
          </a:xfrm>
        </p:spPr>
        <p:txBody>
          <a:bodyPr>
            <a:normAutofit/>
          </a:bodyPr>
          <a:lstStyle/>
          <a:p>
            <a:r>
              <a:rPr lang="en-GB" sz="1800" dirty="0">
                <a:latin typeface="Arial" panose="020B0604020202020204" pitchFamily="34" charset="0"/>
                <a:cs typeface="Arial" panose="020B0604020202020204" pitchFamily="34" charset="0"/>
              </a:rPr>
              <a:t>For each system function identify a set of system alternatives that satisfies those functions – </a:t>
            </a:r>
            <a:r>
              <a:rPr lang="en-GB" sz="1800" b="1" dirty="0">
                <a:latin typeface="Arial" panose="020B0604020202020204" pitchFamily="34" charset="0"/>
                <a:cs typeface="Arial" panose="020B0604020202020204" pitchFamily="34" charset="0"/>
              </a:rPr>
              <a:t>Functional </a:t>
            </a:r>
            <a:r>
              <a:rPr lang="en-GB" sz="1800" b="1" dirty="0" smtClean="0">
                <a:latin typeface="Arial" panose="020B0604020202020204" pitchFamily="34" charset="0"/>
                <a:cs typeface="Arial" panose="020B0604020202020204" pitchFamily="34" charset="0"/>
              </a:rPr>
              <a:t>Design</a:t>
            </a:r>
          </a:p>
          <a:p>
            <a:endParaRPr lang="en-GB" sz="1800" b="1"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16002323"/>
              </p:ext>
            </p:extLst>
          </p:nvPr>
        </p:nvGraphicFramePr>
        <p:xfrm>
          <a:off x="270879" y="1566389"/>
          <a:ext cx="6377571" cy="5128216"/>
        </p:xfrm>
        <a:graphic>
          <a:graphicData uri="http://schemas.openxmlformats.org/drawingml/2006/table">
            <a:tbl>
              <a:tblPr firstRow="1" bandRow="1">
                <a:tableStyleId>{5C22544A-7EE6-4342-B048-85BDC9FD1C3A}</a:tableStyleId>
              </a:tblPr>
              <a:tblGrid>
                <a:gridCol w="1415046"/>
                <a:gridCol w="1476375"/>
                <a:gridCol w="1499340"/>
                <a:gridCol w="1986810"/>
              </a:tblGrid>
              <a:tr h="423556">
                <a:tc>
                  <a:txBody>
                    <a:bodyPr/>
                    <a:lstStyle/>
                    <a:p>
                      <a:r>
                        <a:rPr lang="en-GB" sz="1400" dirty="0" smtClean="0"/>
                        <a:t>Function</a:t>
                      </a:r>
                      <a:endParaRPr lang="en-GB" sz="1400" dirty="0"/>
                    </a:p>
                  </a:txBody>
                  <a:tcPr/>
                </a:tc>
                <a:tc gridSpan="3">
                  <a:txBody>
                    <a:bodyPr/>
                    <a:lstStyle/>
                    <a:p>
                      <a:pPr algn="ctr"/>
                      <a:r>
                        <a:rPr lang="en-GB" sz="1300" dirty="0" smtClean="0"/>
                        <a:t>Alternative Designs </a:t>
                      </a:r>
                      <a:endParaRPr lang="en-GB" sz="1300" dirty="0"/>
                    </a:p>
                  </a:txBody>
                  <a:tcPr/>
                </a:tc>
                <a:tc hMerge="1">
                  <a:txBody>
                    <a:bodyPr/>
                    <a:lstStyle/>
                    <a:p>
                      <a:endParaRPr lang="en-GB" dirty="0"/>
                    </a:p>
                  </a:txBody>
                  <a:tcPr/>
                </a:tc>
                <a:tc hMerge="1">
                  <a:txBody>
                    <a:bodyPr/>
                    <a:lstStyle/>
                    <a:p>
                      <a:endParaRPr lang="en-GB" dirty="0"/>
                    </a:p>
                  </a:txBody>
                  <a:tcPr/>
                </a:tc>
              </a:tr>
              <a:tr h="848505">
                <a:tc>
                  <a:txBody>
                    <a:bodyPr/>
                    <a:lstStyle/>
                    <a:p>
                      <a:pPr algn="ctr"/>
                      <a:r>
                        <a:rPr lang="en-GB" sz="1400" dirty="0" smtClean="0">
                          <a:latin typeface="Arial" panose="020B0604020202020204" pitchFamily="34" charset="0"/>
                          <a:cs typeface="Arial" panose="020B0604020202020204" pitchFamily="34" charset="0"/>
                        </a:rPr>
                        <a:t>Deliver Propulsive Power</a:t>
                      </a:r>
                      <a:endParaRPr lang="en-GB" sz="1400" dirty="0">
                        <a:latin typeface="Arial" panose="020B0604020202020204" pitchFamily="34" charset="0"/>
                        <a:cs typeface="Arial" panose="020B0604020202020204" pitchFamily="34" charset="0"/>
                      </a:endParaRPr>
                    </a:p>
                  </a:txBody>
                  <a:tcPr/>
                </a:tc>
                <a:tc>
                  <a:txBody>
                    <a:bodyPr/>
                    <a:lstStyle/>
                    <a:p>
                      <a:pPr algn="ctr"/>
                      <a:r>
                        <a:rPr lang="en-GB" sz="1100" dirty="0" smtClean="0">
                          <a:latin typeface="Arial" panose="020B0604020202020204" pitchFamily="34" charset="0"/>
                          <a:cs typeface="Arial" panose="020B0604020202020204" pitchFamily="34" charset="0"/>
                        </a:rPr>
                        <a:t>Piston engine</a:t>
                      </a:r>
                      <a:r>
                        <a:rPr lang="en-GB" sz="1100" baseline="0" dirty="0" smtClean="0">
                          <a:latin typeface="Arial" panose="020B0604020202020204" pitchFamily="34" charset="0"/>
                          <a:cs typeface="Arial" panose="020B0604020202020204" pitchFamily="34" charset="0"/>
                        </a:rPr>
                        <a:t> </a:t>
                      </a:r>
                    </a:p>
                    <a:p>
                      <a:endParaRPr lang="en-GB" sz="1100" baseline="0" dirty="0" smtClean="0">
                        <a:latin typeface="Arial" panose="020B0604020202020204" pitchFamily="34" charset="0"/>
                        <a:cs typeface="Arial" panose="020B0604020202020204" pitchFamily="34" charset="0"/>
                      </a:endParaRPr>
                    </a:p>
                    <a:p>
                      <a:endParaRPr lang="en-GB" sz="1100" baseline="0" dirty="0" smtClean="0">
                        <a:latin typeface="Arial" panose="020B0604020202020204" pitchFamily="34" charset="0"/>
                        <a:cs typeface="Arial" panose="020B0604020202020204" pitchFamily="34" charset="0"/>
                      </a:endParaRPr>
                    </a:p>
                    <a:p>
                      <a:endParaRPr lang="en-GB" sz="1100" dirty="0">
                        <a:latin typeface="Arial" panose="020B0604020202020204" pitchFamily="34" charset="0"/>
                        <a:cs typeface="Arial" panose="020B0604020202020204" pitchFamily="34" charset="0"/>
                      </a:endParaRPr>
                    </a:p>
                  </a:txBody>
                  <a:tcPr/>
                </a:tc>
                <a:tc>
                  <a:txBody>
                    <a:bodyPr/>
                    <a:lstStyle/>
                    <a:p>
                      <a:pPr algn="ctr"/>
                      <a:r>
                        <a:rPr lang="en-GB" sz="1100" dirty="0" smtClean="0">
                          <a:latin typeface="Arial" panose="020B0604020202020204" pitchFamily="34" charset="0"/>
                          <a:cs typeface="Arial" panose="020B0604020202020204" pitchFamily="34" charset="0"/>
                        </a:rPr>
                        <a:t>Electric motor</a:t>
                      </a:r>
                      <a:endParaRPr lang="en-GB" sz="1100" dirty="0">
                        <a:latin typeface="Arial" panose="020B0604020202020204" pitchFamily="34" charset="0"/>
                        <a:cs typeface="Arial" panose="020B0604020202020204" pitchFamily="34" charset="0"/>
                      </a:endParaRPr>
                    </a:p>
                  </a:txBody>
                  <a:tcPr/>
                </a:tc>
                <a:tc>
                  <a:txBody>
                    <a:bodyPr/>
                    <a:lstStyle/>
                    <a:p>
                      <a:pPr algn="ctr"/>
                      <a:r>
                        <a:rPr lang="en-GB" sz="1100" dirty="0" smtClean="0">
                          <a:latin typeface="Arial" panose="020B0604020202020204" pitchFamily="34" charset="0"/>
                          <a:cs typeface="Arial" panose="020B0604020202020204" pitchFamily="34" charset="0"/>
                        </a:rPr>
                        <a:t>Fuel Cells</a:t>
                      </a:r>
                      <a:endParaRPr lang="en-GB" sz="1100" dirty="0">
                        <a:latin typeface="Arial" panose="020B0604020202020204" pitchFamily="34" charset="0"/>
                        <a:cs typeface="Arial" panose="020B0604020202020204" pitchFamily="34" charset="0"/>
                      </a:endParaRPr>
                    </a:p>
                  </a:txBody>
                  <a:tcPr/>
                </a:tc>
              </a:tr>
              <a:tr h="867555">
                <a:tc>
                  <a:txBody>
                    <a:bodyPr/>
                    <a:lstStyle/>
                    <a:p>
                      <a:pPr algn="ctr"/>
                      <a:r>
                        <a:rPr lang="en-GB" sz="1400" dirty="0" smtClean="0">
                          <a:latin typeface="Arial" panose="020B0604020202020204" pitchFamily="34" charset="0"/>
                          <a:cs typeface="Arial" panose="020B0604020202020204" pitchFamily="34" charset="0"/>
                        </a:rPr>
                        <a:t>Deliver</a:t>
                      </a:r>
                      <a:r>
                        <a:rPr lang="en-GB" sz="1400" baseline="0" dirty="0" smtClean="0">
                          <a:latin typeface="Arial" panose="020B0604020202020204" pitchFamily="34" charset="0"/>
                          <a:cs typeface="Arial" panose="020B0604020202020204" pitchFamily="34" charset="0"/>
                        </a:rPr>
                        <a:t> Electrical power</a:t>
                      </a:r>
                      <a:endParaRPr lang="en-GB" sz="1400" dirty="0">
                        <a:latin typeface="Arial" panose="020B0604020202020204" pitchFamily="34" charset="0"/>
                        <a:cs typeface="Arial" panose="020B0604020202020204" pitchFamily="34" charset="0"/>
                      </a:endParaRPr>
                    </a:p>
                  </a:txBody>
                  <a:tcPr/>
                </a:tc>
                <a:tc>
                  <a:txBody>
                    <a:bodyPr/>
                    <a:lstStyle/>
                    <a:p>
                      <a:pPr algn="ctr"/>
                      <a:r>
                        <a:rPr lang="en-GB" sz="1100" dirty="0" smtClean="0">
                          <a:latin typeface="Arial" panose="020B0604020202020204" pitchFamily="34" charset="0"/>
                          <a:cs typeface="Arial" panose="020B0604020202020204" pitchFamily="34" charset="0"/>
                        </a:rPr>
                        <a:t>Engine generator</a:t>
                      </a:r>
                      <a:endParaRPr lang="en-GB" sz="1100" dirty="0">
                        <a:latin typeface="Arial" panose="020B0604020202020204" pitchFamily="34" charset="0"/>
                        <a:cs typeface="Arial" panose="020B0604020202020204" pitchFamily="34" charset="0"/>
                      </a:endParaRPr>
                    </a:p>
                  </a:txBody>
                  <a:tcPr/>
                </a:tc>
                <a:tc>
                  <a:txBody>
                    <a:bodyPr/>
                    <a:lstStyle/>
                    <a:p>
                      <a:pPr algn="ctr"/>
                      <a:r>
                        <a:rPr lang="en-GB" sz="1100" dirty="0" smtClean="0">
                          <a:latin typeface="Arial" panose="020B0604020202020204" pitchFamily="34" charset="0"/>
                          <a:cs typeface="Arial" panose="020B0604020202020204" pitchFamily="34" charset="0"/>
                        </a:rPr>
                        <a:t>Battery</a:t>
                      </a:r>
                      <a:endParaRPr lang="en-GB" sz="1100" dirty="0">
                        <a:latin typeface="Arial" panose="020B0604020202020204" pitchFamily="34" charset="0"/>
                        <a:cs typeface="Arial" panose="020B0604020202020204" pitchFamily="34" charset="0"/>
                      </a:endParaRPr>
                    </a:p>
                  </a:txBody>
                  <a:tcPr/>
                </a:tc>
                <a:tc>
                  <a:txBody>
                    <a:bodyPr/>
                    <a:lstStyle/>
                    <a:p>
                      <a:pPr algn="ctr"/>
                      <a:r>
                        <a:rPr lang="en-GB" sz="1100" dirty="0" smtClean="0">
                          <a:latin typeface="Arial" panose="020B0604020202020204" pitchFamily="34" charset="0"/>
                          <a:cs typeface="Arial" panose="020B0604020202020204" pitchFamily="34" charset="0"/>
                        </a:rPr>
                        <a:t>Engine Generator + Battery</a:t>
                      </a:r>
                    </a:p>
                    <a:p>
                      <a:pPr algn="ctr"/>
                      <a:endParaRPr lang="en-GB" sz="1100" dirty="0">
                        <a:latin typeface="Arial" panose="020B0604020202020204" pitchFamily="34" charset="0"/>
                        <a:cs typeface="Arial" panose="020B0604020202020204" pitchFamily="34" charset="0"/>
                      </a:endParaRPr>
                    </a:p>
                  </a:txBody>
                  <a:tcPr/>
                </a:tc>
              </a:tr>
              <a:tr h="1050435">
                <a:tc>
                  <a:txBody>
                    <a:bodyPr/>
                    <a:lstStyle/>
                    <a:p>
                      <a:pPr algn="ctr"/>
                      <a:r>
                        <a:rPr lang="en-GB" sz="1400" dirty="0" smtClean="0">
                          <a:latin typeface="Arial" panose="020B0604020202020204" pitchFamily="34" charset="0"/>
                          <a:cs typeface="Arial" panose="020B0604020202020204" pitchFamily="34" charset="0"/>
                        </a:rPr>
                        <a:t>Provide stability and control for steady flight</a:t>
                      </a:r>
                      <a:endParaRPr lang="en-GB" sz="1400" dirty="0">
                        <a:latin typeface="Arial" panose="020B0604020202020204" pitchFamily="34" charset="0"/>
                        <a:cs typeface="Arial" panose="020B0604020202020204" pitchFamily="34" charset="0"/>
                      </a:endParaRPr>
                    </a:p>
                  </a:txBody>
                  <a:tcPr/>
                </a:tc>
                <a:tc>
                  <a:txBody>
                    <a:bodyPr/>
                    <a:lstStyle/>
                    <a:p>
                      <a:pPr algn="ctr"/>
                      <a:r>
                        <a:rPr lang="en-GB" sz="1100" dirty="0" smtClean="0">
                          <a:latin typeface="Arial" panose="020B0604020202020204" pitchFamily="34" charset="0"/>
                          <a:cs typeface="Arial" panose="020B0604020202020204" pitchFamily="34" charset="0"/>
                        </a:rPr>
                        <a:t>Conventional Tail</a:t>
                      </a:r>
                      <a:endParaRPr lang="en-GB" sz="1100" dirty="0">
                        <a:latin typeface="Arial" panose="020B0604020202020204" pitchFamily="34" charset="0"/>
                        <a:cs typeface="Arial" panose="020B0604020202020204" pitchFamily="34" charset="0"/>
                      </a:endParaRPr>
                    </a:p>
                  </a:txBody>
                  <a:tcPr/>
                </a:tc>
                <a:tc>
                  <a:txBody>
                    <a:bodyPr/>
                    <a:lstStyle/>
                    <a:p>
                      <a:pPr algn="ctr"/>
                      <a:r>
                        <a:rPr lang="en-GB" sz="1100" dirty="0" smtClean="0">
                          <a:latin typeface="Arial" panose="020B0604020202020204" pitchFamily="34" charset="0"/>
                          <a:cs typeface="Arial" panose="020B0604020202020204" pitchFamily="34" charset="0"/>
                        </a:rPr>
                        <a:t>V-Tail</a:t>
                      </a:r>
                    </a:p>
                    <a:p>
                      <a:pPr algn="ctr"/>
                      <a:endParaRPr lang="en-GB" sz="1300" dirty="0"/>
                    </a:p>
                  </a:txBody>
                  <a:tcPr/>
                </a:tc>
                <a:tc>
                  <a:txBody>
                    <a:bodyPr/>
                    <a:lstStyle/>
                    <a:p>
                      <a:pPr algn="ctr"/>
                      <a:r>
                        <a:rPr lang="en-GB" sz="1300" dirty="0" smtClean="0"/>
                        <a:t>H-Tail</a:t>
                      </a:r>
                      <a:endParaRPr lang="en-GB" sz="1300" dirty="0"/>
                    </a:p>
                  </a:txBody>
                  <a:tcPr/>
                </a:tc>
              </a:tr>
              <a:tr h="1115205">
                <a:tc>
                  <a:txBody>
                    <a:bodyPr/>
                    <a:lstStyle/>
                    <a:p>
                      <a:pPr algn="ctr"/>
                      <a:r>
                        <a:rPr lang="en-GB" sz="1400" dirty="0" smtClean="0">
                          <a:latin typeface="Arial" panose="020B0604020202020204" pitchFamily="34" charset="0"/>
                          <a:cs typeface="Arial" panose="020B0604020202020204" pitchFamily="34" charset="0"/>
                        </a:rPr>
                        <a:t>Provide communication</a:t>
                      </a:r>
                      <a:r>
                        <a:rPr lang="en-GB" sz="1400" baseline="0" dirty="0" smtClean="0">
                          <a:latin typeface="Arial" panose="020B0604020202020204" pitchFamily="34" charset="0"/>
                          <a:cs typeface="Arial" panose="020B0604020202020204" pitchFamily="34" charset="0"/>
                        </a:rPr>
                        <a:t> of data</a:t>
                      </a:r>
                      <a:endParaRPr lang="en-GB" sz="1400" dirty="0">
                        <a:latin typeface="Arial" panose="020B0604020202020204" pitchFamily="34" charset="0"/>
                        <a:cs typeface="Arial" panose="020B0604020202020204" pitchFamily="34" charset="0"/>
                      </a:endParaRPr>
                    </a:p>
                  </a:txBody>
                  <a:tcPr/>
                </a:tc>
                <a:tc>
                  <a:txBody>
                    <a:bodyPr/>
                    <a:lstStyle/>
                    <a:p>
                      <a:pPr algn="ctr"/>
                      <a:r>
                        <a:rPr lang="en-GB" sz="1000" kern="1200" dirty="0" smtClean="0">
                          <a:solidFill>
                            <a:schemeClr val="dk1"/>
                          </a:solidFill>
                          <a:effectLst/>
                          <a:latin typeface="Arial" panose="020B0604020202020204" pitchFamily="34" charset="0"/>
                          <a:ea typeface="+mn-ea"/>
                          <a:cs typeface="Arial" panose="020B0604020202020204" pitchFamily="34" charset="0"/>
                        </a:rPr>
                        <a:t>Omni-Dipole, vertically polarization, Gain 2dBi</a:t>
                      </a:r>
                      <a:endParaRPr lang="en-GB" sz="1000" dirty="0">
                        <a:latin typeface="Arial" panose="020B0604020202020204" pitchFamily="34" charset="0"/>
                        <a:cs typeface="Arial" panose="020B0604020202020204" pitchFamily="34" charset="0"/>
                      </a:endParaRPr>
                    </a:p>
                  </a:txBody>
                  <a:tcPr/>
                </a:tc>
                <a:tc>
                  <a:txBody>
                    <a:bodyPr/>
                    <a:lstStyle/>
                    <a:p>
                      <a:pPr algn="ctr"/>
                      <a:r>
                        <a:rPr lang="en-GB" sz="1000" kern="1200" dirty="0" smtClean="0">
                          <a:solidFill>
                            <a:schemeClr val="dk1"/>
                          </a:solidFill>
                          <a:effectLst/>
                          <a:latin typeface="Arial" panose="020B0604020202020204" pitchFamily="34" charset="0"/>
                          <a:ea typeface="+mn-ea"/>
                          <a:cs typeface="Arial" panose="020B0604020202020204" pitchFamily="34" charset="0"/>
                        </a:rPr>
                        <a:t>Omni- circular polarization, Gain 3dBi</a:t>
                      </a:r>
                      <a:endParaRPr lang="en-GB" sz="1000" dirty="0">
                        <a:latin typeface="Arial" panose="020B0604020202020204" pitchFamily="34" charset="0"/>
                        <a:cs typeface="Arial" panose="020B0604020202020204" pitchFamily="34" charset="0"/>
                      </a:endParaRPr>
                    </a:p>
                  </a:txBody>
                  <a:tcPr/>
                </a:tc>
                <a:tc>
                  <a:txBody>
                    <a:bodyPr/>
                    <a:lstStyle/>
                    <a:p>
                      <a:pPr algn="ctr"/>
                      <a:r>
                        <a:rPr lang="en-GB" sz="1000" kern="1200" dirty="0" smtClean="0">
                          <a:solidFill>
                            <a:schemeClr val="dk1"/>
                          </a:solidFill>
                          <a:effectLst/>
                          <a:latin typeface="Arial" panose="020B0604020202020204" pitchFamily="34" charset="0"/>
                          <a:ea typeface="+mn-ea"/>
                          <a:cs typeface="Arial" panose="020B0604020202020204" pitchFamily="34" charset="0"/>
                        </a:rPr>
                        <a:t>Bladed Antenna, Omni -Dipole,  vertical polarization, Gain 2dBi</a:t>
                      </a:r>
                      <a:endParaRPr lang="en-GB" sz="1000" dirty="0">
                        <a:latin typeface="Arial" panose="020B0604020202020204" pitchFamily="34" charset="0"/>
                        <a:cs typeface="Arial" panose="020B0604020202020204" pitchFamily="34" charset="0"/>
                      </a:endParaRPr>
                    </a:p>
                  </a:txBody>
                  <a:tcPr/>
                </a:tc>
              </a:tr>
              <a:tr h="783289">
                <a:tc>
                  <a:txBody>
                    <a:bodyPr/>
                    <a:lstStyle/>
                    <a:p>
                      <a:pPr algn="ctr"/>
                      <a:r>
                        <a:rPr lang="en-GB" sz="1600" b="1" dirty="0" smtClean="0">
                          <a:latin typeface="Arial" panose="020B0604020202020204" pitchFamily="34" charset="0"/>
                          <a:cs typeface="Arial" panose="020B0604020202020204" pitchFamily="34" charset="0"/>
                        </a:rPr>
                        <a:t>.</a:t>
                      </a:r>
                    </a:p>
                    <a:p>
                      <a:pPr algn="ctr"/>
                      <a:r>
                        <a:rPr lang="en-GB" sz="1600" b="1" dirty="0" smtClean="0">
                          <a:latin typeface="Arial" panose="020B0604020202020204" pitchFamily="34" charset="0"/>
                          <a:cs typeface="Arial" panose="020B0604020202020204" pitchFamily="34" charset="0"/>
                        </a:rPr>
                        <a:t>.</a:t>
                      </a:r>
                    </a:p>
                    <a:p>
                      <a:pPr algn="ctr"/>
                      <a:r>
                        <a:rPr lang="en-GB" sz="1600" b="1" dirty="0" smtClean="0">
                          <a:latin typeface="Arial" panose="020B0604020202020204" pitchFamily="34" charset="0"/>
                          <a:cs typeface="Arial" panose="020B0604020202020204" pitchFamily="34" charset="0"/>
                        </a:rPr>
                        <a:t>.</a:t>
                      </a:r>
                      <a:endParaRPr lang="en-GB" sz="1600" b="1" dirty="0">
                        <a:latin typeface="Arial" panose="020B0604020202020204" pitchFamily="34" charset="0"/>
                        <a:cs typeface="Arial" panose="020B0604020202020204" pitchFamily="34" charset="0"/>
                      </a:endParaRPr>
                    </a:p>
                  </a:txBody>
                  <a:tcPr/>
                </a:tc>
                <a:tc>
                  <a:txBody>
                    <a:bodyPr/>
                    <a:lstStyle/>
                    <a:p>
                      <a:pPr algn="ctr"/>
                      <a:r>
                        <a:rPr lang="en-GB" sz="1600" b="1" dirty="0" smtClean="0">
                          <a:latin typeface="Arial" panose="020B0604020202020204" pitchFamily="34" charset="0"/>
                          <a:cs typeface="Arial" panose="020B0604020202020204" pitchFamily="34" charset="0"/>
                        </a:rPr>
                        <a:t>.</a:t>
                      </a:r>
                    </a:p>
                    <a:p>
                      <a:pPr algn="ctr"/>
                      <a:r>
                        <a:rPr lang="en-GB" sz="1600" b="1" dirty="0" smtClean="0">
                          <a:latin typeface="Arial" panose="020B0604020202020204" pitchFamily="34" charset="0"/>
                          <a:cs typeface="Arial" panose="020B0604020202020204" pitchFamily="34" charset="0"/>
                        </a:rPr>
                        <a:t>.</a:t>
                      </a:r>
                    </a:p>
                    <a:p>
                      <a:pPr algn="ctr"/>
                      <a:r>
                        <a:rPr lang="en-GB" sz="1600" b="1" dirty="0" smtClean="0">
                          <a:latin typeface="Arial" panose="020B0604020202020204" pitchFamily="34" charset="0"/>
                          <a:cs typeface="Arial" panose="020B0604020202020204" pitchFamily="34" charset="0"/>
                        </a:rPr>
                        <a:t>.</a:t>
                      </a:r>
                    </a:p>
                  </a:txBody>
                  <a:tcPr/>
                </a:tc>
                <a:tc>
                  <a:txBody>
                    <a:bodyPr/>
                    <a:lstStyle/>
                    <a:p>
                      <a:pPr algn="ctr"/>
                      <a:r>
                        <a:rPr lang="en-GB" sz="1600" b="1" dirty="0" smtClean="0">
                          <a:latin typeface="Arial" panose="020B0604020202020204" pitchFamily="34" charset="0"/>
                          <a:cs typeface="Arial" panose="020B0604020202020204" pitchFamily="34" charset="0"/>
                        </a:rPr>
                        <a:t>.</a:t>
                      </a:r>
                    </a:p>
                    <a:p>
                      <a:pPr algn="ctr"/>
                      <a:r>
                        <a:rPr lang="en-GB" sz="1600" b="1" dirty="0" smtClean="0">
                          <a:latin typeface="Arial" panose="020B0604020202020204" pitchFamily="34" charset="0"/>
                          <a:cs typeface="Arial" panose="020B0604020202020204" pitchFamily="34" charset="0"/>
                        </a:rPr>
                        <a:t>.</a:t>
                      </a:r>
                    </a:p>
                    <a:p>
                      <a:pPr algn="ctr"/>
                      <a:r>
                        <a:rPr lang="en-GB" sz="1600" b="1" dirty="0" smtClean="0">
                          <a:latin typeface="Arial" panose="020B0604020202020204" pitchFamily="34" charset="0"/>
                          <a:cs typeface="Arial" panose="020B0604020202020204" pitchFamily="34" charset="0"/>
                        </a:rPr>
                        <a:t>.</a:t>
                      </a:r>
                      <a:endParaRPr lang="en-GB" sz="1600" b="1" dirty="0">
                        <a:latin typeface="Arial" panose="020B0604020202020204" pitchFamily="34" charset="0"/>
                        <a:cs typeface="Arial" panose="020B0604020202020204" pitchFamily="34" charset="0"/>
                      </a:endParaRPr>
                    </a:p>
                  </a:txBody>
                  <a:tcPr/>
                </a:tc>
                <a:tc>
                  <a:txBody>
                    <a:bodyPr/>
                    <a:lstStyle/>
                    <a:p>
                      <a:pPr algn="ctr"/>
                      <a:r>
                        <a:rPr lang="en-GB" sz="1600" b="1" dirty="0" smtClean="0">
                          <a:latin typeface="Arial" panose="020B0604020202020204" pitchFamily="34" charset="0"/>
                          <a:cs typeface="Arial" panose="020B0604020202020204" pitchFamily="34" charset="0"/>
                        </a:rPr>
                        <a:t>.</a:t>
                      </a:r>
                    </a:p>
                    <a:p>
                      <a:pPr algn="ctr"/>
                      <a:r>
                        <a:rPr lang="en-GB" sz="1600" b="1" dirty="0" smtClean="0">
                          <a:latin typeface="Arial" panose="020B0604020202020204" pitchFamily="34" charset="0"/>
                          <a:cs typeface="Arial" panose="020B0604020202020204" pitchFamily="34" charset="0"/>
                        </a:rPr>
                        <a:t>.</a:t>
                      </a:r>
                    </a:p>
                    <a:p>
                      <a:pPr algn="ctr"/>
                      <a:r>
                        <a:rPr lang="en-GB" sz="1600" b="1" dirty="0" smtClean="0">
                          <a:latin typeface="Arial" panose="020B0604020202020204" pitchFamily="34" charset="0"/>
                          <a:cs typeface="Arial" panose="020B0604020202020204" pitchFamily="34" charset="0"/>
                        </a:rPr>
                        <a:t>.</a:t>
                      </a:r>
                      <a:endParaRPr lang="en-GB" sz="1600" b="1" dirty="0">
                        <a:latin typeface="Arial" panose="020B0604020202020204" pitchFamily="34" charset="0"/>
                        <a:cs typeface="Arial" panose="020B0604020202020204" pitchFamily="34" charset="0"/>
                      </a:endParaRPr>
                    </a:p>
                  </a:txBody>
                  <a:tcPr/>
                </a:tc>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008" y="2149180"/>
            <a:ext cx="1118938" cy="6993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507462" y="2205395"/>
            <a:ext cx="585538" cy="58553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409905" y="1997235"/>
            <a:ext cx="600535" cy="100185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V="1">
            <a:off x="1860945" y="3010062"/>
            <a:ext cx="974732" cy="68916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8411" y="3095840"/>
            <a:ext cx="645166" cy="518149"/>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7455" y="3095840"/>
            <a:ext cx="605437" cy="563056"/>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52613" y="3958416"/>
            <a:ext cx="1023938" cy="755674"/>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12104" y="3805316"/>
            <a:ext cx="1428750" cy="790575"/>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73740" y="3805316"/>
            <a:ext cx="1170942" cy="1170942"/>
          </a:xfrm>
          <a:prstGeom prst="rect">
            <a:avLst/>
          </a:prstGeom>
        </p:spPr>
      </p:pic>
      <p:sp>
        <p:nvSpPr>
          <p:cNvPr id="1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7" name="Rectangle 4"/>
          <p:cNvSpPr>
            <a:spLocks noChangeArrowheads="1"/>
          </p:cNvSpPr>
          <p:nvPr/>
        </p:nvSpPr>
        <p:spPr bwMode="auto">
          <a:xfrm>
            <a:off x="265069" y="860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18" name="Object 17"/>
          <p:cNvGraphicFramePr>
            <a:graphicFrameLocks noChangeAspect="1"/>
          </p:cNvGraphicFramePr>
          <p:nvPr>
            <p:extLst>
              <p:ext uri="{D42A27DB-BD31-4B8C-83A1-F6EECF244321}">
                <p14:modId xmlns:p14="http://schemas.microsoft.com/office/powerpoint/2010/main" val="387801931"/>
              </p:ext>
            </p:extLst>
          </p:nvPr>
        </p:nvGraphicFramePr>
        <p:xfrm>
          <a:off x="2291160" y="5150058"/>
          <a:ext cx="185340" cy="653566"/>
        </p:xfrm>
        <a:graphic>
          <a:graphicData uri="http://schemas.openxmlformats.org/presentationml/2006/ole">
            <mc:AlternateContent xmlns:mc="http://schemas.openxmlformats.org/markup-compatibility/2006">
              <mc:Choice xmlns:v="urn:schemas-microsoft-com:vml" Requires="v">
                <p:oleObj spid="_x0000_s1306" name="Bitmap Image" r:id="rId12" imgW="628571" imgH="2104762" progId="Paint.Picture">
                  <p:embed/>
                </p:oleObj>
              </mc:Choice>
              <mc:Fallback>
                <p:oleObj name="Bitmap Image" r:id="rId12" imgW="628571" imgH="2104762" progId="Paint.Picture">
                  <p:embed/>
                  <p:pic>
                    <p:nvPicPr>
                      <p:cNvPr id="0"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91160" y="5150058"/>
                        <a:ext cx="185340" cy="653566"/>
                      </a:xfrm>
                      <a:prstGeom prst="rect">
                        <a:avLst/>
                      </a:prstGeom>
                      <a:noFill/>
                    </p:spPr>
                  </p:pic>
                </p:oleObj>
              </mc:Fallback>
            </mc:AlternateContent>
          </a:graphicData>
        </a:graphic>
      </p:graphicFrame>
      <p:sp>
        <p:nvSpPr>
          <p:cNvPr id="19" name="Rectangle 6"/>
          <p:cNvSpPr>
            <a:spLocks noChangeArrowheads="1"/>
          </p:cNvSpPr>
          <p:nvPr/>
        </p:nvSpPr>
        <p:spPr bwMode="auto">
          <a:xfrm flipV="1">
            <a:off x="3583263" y="4704572"/>
            <a:ext cx="61869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graphicFrame>
        <p:nvGraphicFramePr>
          <p:cNvPr id="20" name="Object 19"/>
          <p:cNvGraphicFramePr>
            <a:graphicFrameLocks noChangeAspect="1"/>
          </p:cNvGraphicFramePr>
          <p:nvPr>
            <p:extLst>
              <p:ext uri="{D42A27DB-BD31-4B8C-83A1-F6EECF244321}">
                <p14:modId xmlns:p14="http://schemas.microsoft.com/office/powerpoint/2010/main" val="363438672"/>
              </p:ext>
            </p:extLst>
          </p:nvPr>
        </p:nvGraphicFramePr>
        <p:xfrm>
          <a:off x="5292791" y="5161955"/>
          <a:ext cx="641284" cy="641284"/>
        </p:xfrm>
        <a:graphic>
          <a:graphicData uri="http://schemas.openxmlformats.org/presentationml/2006/ole">
            <mc:AlternateContent xmlns:mc="http://schemas.openxmlformats.org/markup-compatibility/2006">
              <mc:Choice xmlns:v="urn:schemas-microsoft-com:vml" Requires="v">
                <p:oleObj spid="_x0000_s1307" name="Bitmap Image" r:id="rId14" imgW="1685714" imgH="1676634" progId="Paint.Picture">
                  <p:embed/>
                </p:oleObj>
              </mc:Choice>
              <mc:Fallback>
                <p:oleObj name="Bitmap Image" r:id="rId14" imgW="1685714" imgH="1676634" progId="Paint.Picture">
                  <p:embed/>
                  <p:pic>
                    <p:nvPicPr>
                      <p:cNvPr id="0"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92791" y="5161955"/>
                        <a:ext cx="641284" cy="641284"/>
                      </a:xfrm>
                      <a:prstGeom prst="rect">
                        <a:avLst/>
                      </a:prstGeom>
                      <a:noFill/>
                    </p:spPr>
                  </p:pic>
                </p:oleObj>
              </mc:Fallback>
            </mc:AlternateContent>
          </a:graphicData>
        </a:graphic>
      </p:graphicFrame>
      <p:sp>
        <p:nvSpPr>
          <p:cNvPr id="21"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22" name="Object 21"/>
          <p:cNvGraphicFramePr>
            <a:graphicFrameLocks noChangeAspect="1"/>
          </p:cNvGraphicFramePr>
          <p:nvPr>
            <p:extLst>
              <p:ext uri="{D42A27DB-BD31-4B8C-83A1-F6EECF244321}">
                <p14:modId xmlns:p14="http://schemas.microsoft.com/office/powerpoint/2010/main" val="3445032825"/>
              </p:ext>
            </p:extLst>
          </p:nvPr>
        </p:nvGraphicFramePr>
        <p:xfrm>
          <a:off x="3745174" y="5150057"/>
          <a:ext cx="396325" cy="689709"/>
        </p:xfrm>
        <a:graphic>
          <a:graphicData uri="http://schemas.openxmlformats.org/presentationml/2006/ole">
            <mc:AlternateContent xmlns:mc="http://schemas.openxmlformats.org/markup-compatibility/2006">
              <mc:Choice xmlns:v="urn:schemas-microsoft-com:vml" Requires="v">
                <p:oleObj spid="_x0000_s1308" name="Bitmap Image" r:id="rId16" imgW="800212" imgH="1448002" progId="Paint.Picture">
                  <p:embed/>
                </p:oleObj>
              </mc:Choice>
              <mc:Fallback>
                <p:oleObj name="Bitmap Image" r:id="rId16" imgW="800212" imgH="1448002" progId="Paint.Picture">
                  <p:embed/>
                  <p:pic>
                    <p:nvPicPr>
                      <p:cNvPr id="0" name="Object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45174" y="5150057"/>
                        <a:ext cx="396325" cy="689709"/>
                      </a:xfrm>
                      <a:prstGeom prst="rect">
                        <a:avLst/>
                      </a:prstGeom>
                      <a:noFill/>
                    </p:spPr>
                  </p:pic>
                </p:oleObj>
              </mc:Fallback>
            </mc:AlternateContent>
          </a:graphicData>
        </a:graphic>
      </p:graphicFrame>
      <p:cxnSp>
        <p:nvCxnSpPr>
          <p:cNvPr id="31" name="Curved Connector 30"/>
          <p:cNvCxnSpPr/>
          <p:nvPr/>
        </p:nvCxnSpPr>
        <p:spPr>
          <a:xfrm rot="16200000" flipH="1">
            <a:off x="2310985" y="2656699"/>
            <a:ext cx="2772315" cy="2697665"/>
          </a:xfrm>
          <a:prstGeom prst="curvedConnector3">
            <a:avLst/>
          </a:prstGeom>
          <a:ln w="25400"/>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2291160" y="2609850"/>
            <a:ext cx="148317" cy="181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p:cNvSpPr/>
          <p:nvPr/>
        </p:nvSpPr>
        <p:spPr>
          <a:xfrm>
            <a:off x="2680832" y="3463938"/>
            <a:ext cx="148317" cy="181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p:cNvSpPr/>
          <p:nvPr/>
        </p:nvSpPr>
        <p:spPr>
          <a:xfrm>
            <a:off x="5004239" y="5246807"/>
            <a:ext cx="148317" cy="181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Curved Connector 36"/>
          <p:cNvCxnSpPr/>
          <p:nvPr/>
        </p:nvCxnSpPr>
        <p:spPr>
          <a:xfrm rot="5400000">
            <a:off x="1634643" y="3275277"/>
            <a:ext cx="2755859" cy="1606092"/>
          </a:xfrm>
          <a:prstGeom prst="curvedConnector3">
            <a:avLst/>
          </a:prstGeom>
          <a:ln w="31750">
            <a:solidFill>
              <a:srgbClr val="00B0F0"/>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3738480" y="2627951"/>
            <a:ext cx="148317" cy="181084"/>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p:cNvSpPr/>
          <p:nvPr/>
        </p:nvSpPr>
        <p:spPr>
          <a:xfrm>
            <a:off x="3557670" y="3439168"/>
            <a:ext cx="148317" cy="181084"/>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p:cNvSpPr/>
          <p:nvPr/>
        </p:nvSpPr>
        <p:spPr>
          <a:xfrm>
            <a:off x="2138348" y="5318222"/>
            <a:ext cx="148317" cy="181084"/>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p:cNvSpPr/>
          <p:nvPr/>
        </p:nvSpPr>
        <p:spPr>
          <a:xfrm>
            <a:off x="4193216" y="4073860"/>
            <a:ext cx="148317" cy="1810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a:off x="2402341" y="4372546"/>
            <a:ext cx="148317" cy="181084"/>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p:cNvSpPr txBox="1"/>
          <p:nvPr/>
        </p:nvSpPr>
        <p:spPr>
          <a:xfrm>
            <a:off x="4056355" y="5380371"/>
            <a:ext cx="1514476" cy="369332"/>
          </a:xfrm>
          <a:prstGeom prst="rect">
            <a:avLst/>
          </a:prstGeom>
          <a:noFill/>
        </p:spPr>
        <p:txBody>
          <a:bodyPr wrap="square" rtlCol="0">
            <a:spAutoFit/>
          </a:bodyPr>
          <a:lstStyle/>
          <a:p>
            <a:r>
              <a:rPr lang="en-GB" dirty="0" smtClean="0">
                <a:solidFill>
                  <a:schemeClr val="accent1">
                    <a:lumMod val="75000"/>
                  </a:schemeClr>
                </a:solidFill>
              </a:rPr>
              <a:t>Concept 1</a:t>
            </a:r>
            <a:endParaRPr lang="en-GB" dirty="0">
              <a:solidFill>
                <a:schemeClr val="accent1">
                  <a:lumMod val="75000"/>
                </a:schemeClr>
              </a:solidFill>
            </a:endParaRPr>
          </a:p>
        </p:txBody>
      </p:sp>
      <p:sp>
        <p:nvSpPr>
          <p:cNvPr id="46" name="TextBox 45"/>
          <p:cNvSpPr txBox="1"/>
          <p:nvPr/>
        </p:nvSpPr>
        <p:spPr>
          <a:xfrm>
            <a:off x="968438" y="5493865"/>
            <a:ext cx="1514476" cy="369332"/>
          </a:xfrm>
          <a:prstGeom prst="rect">
            <a:avLst/>
          </a:prstGeom>
          <a:noFill/>
        </p:spPr>
        <p:txBody>
          <a:bodyPr wrap="square" rtlCol="0">
            <a:spAutoFit/>
          </a:bodyPr>
          <a:lstStyle/>
          <a:p>
            <a:r>
              <a:rPr lang="en-GB" dirty="0" smtClean="0">
                <a:solidFill>
                  <a:srgbClr val="00B0F0"/>
                </a:solidFill>
              </a:rPr>
              <a:t>Concept 2</a:t>
            </a:r>
            <a:endParaRPr lang="en-GB" dirty="0">
              <a:solidFill>
                <a:srgbClr val="00B0F0"/>
              </a:solidFill>
            </a:endParaRPr>
          </a:p>
        </p:txBody>
      </p:sp>
      <p:sp>
        <p:nvSpPr>
          <p:cNvPr id="47" name="Content Placeholder 2"/>
          <p:cNvSpPr txBox="1">
            <a:spLocks/>
          </p:cNvSpPr>
          <p:nvPr/>
        </p:nvSpPr>
        <p:spPr>
          <a:xfrm>
            <a:off x="6806162" y="2036468"/>
            <a:ext cx="5171587" cy="45289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sz="1800" dirty="0" smtClean="0">
                <a:latin typeface="Arial" panose="020B0604020202020204" pitchFamily="34" charset="0"/>
                <a:cs typeface="Arial" panose="020B0604020202020204" pitchFamily="34" charset="0"/>
              </a:rPr>
              <a:t>The output of this process should result in a set of system architectural concepts that are taken forward for analysis and evaluation. </a:t>
            </a:r>
          </a:p>
          <a:p>
            <a:endParaRPr lang="en-GB" sz="1800" dirty="0" smtClean="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r>
              <a:rPr lang="en-GB" sz="1800" dirty="0" smtClean="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A</a:t>
            </a:r>
            <a:r>
              <a:rPr lang="en-GB" sz="1800" dirty="0" smtClean="0">
                <a:latin typeface="Arial" panose="020B0604020202020204" pitchFamily="34" charset="0"/>
                <a:cs typeface="Arial" panose="020B0604020202020204" pitchFamily="34" charset="0"/>
              </a:rPr>
              <a:t>n architecture is defined as a composition and organisation of system elements and the communication networks.</a:t>
            </a:r>
          </a:p>
        </p:txBody>
      </p:sp>
    </p:spTree>
    <p:extLst>
      <p:ext uri="{BB962C8B-B14F-4D97-AF65-F5344CB8AC3E}">
        <p14:creationId xmlns:p14="http://schemas.microsoft.com/office/powerpoint/2010/main" val="211070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40" grpId="0" animBg="1"/>
      <p:bldP spid="41" grpId="0" animBg="1"/>
      <p:bldP spid="42" grpId="0" animBg="1"/>
      <p:bldP spid="43" grpId="0" animBg="1"/>
      <p:bldP spid="44" grpId="0" animBg="1"/>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686" y="128868"/>
            <a:ext cx="9404723" cy="842682"/>
          </a:xfrm>
        </p:spPr>
        <p:txBody>
          <a:bodyPr/>
          <a:lstStyle/>
          <a:p>
            <a:r>
              <a:rPr lang="en-GB" dirty="0" smtClean="0"/>
              <a:t>Multi-Disciplinary Nature of Design</a:t>
            </a:r>
            <a:endParaRPr lang="en-GB" dirty="0"/>
          </a:p>
        </p:txBody>
      </p:sp>
      <p:sp>
        <p:nvSpPr>
          <p:cNvPr id="3" name="Content Placeholder 2"/>
          <p:cNvSpPr>
            <a:spLocks noGrp="1"/>
          </p:cNvSpPr>
          <p:nvPr>
            <p:ph idx="1"/>
          </p:nvPr>
        </p:nvSpPr>
        <p:spPr>
          <a:xfrm>
            <a:off x="293686" y="971550"/>
            <a:ext cx="5829299" cy="5410199"/>
          </a:xfrm>
        </p:spPr>
        <p:txBody>
          <a:bodyPr>
            <a:normAutofit lnSpcReduction="10000"/>
          </a:bodyPr>
          <a:lstStyle/>
          <a:p>
            <a:r>
              <a:rPr lang="en-GB" sz="1800" dirty="0" smtClean="0">
                <a:latin typeface="Arial" panose="020B0604020202020204" pitchFamily="34" charset="0"/>
                <a:cs typeface="Arial" panose="020B0604020202020204" pitchFamily="34" charset="0"/>
              </a:rPr>
              <a:t>The design of an UAS requires balance of multiple system  elements, and cannot be designed in isolation of other system elements.</a:t>
            </a:r>
          </a:p>
          <a:p>
            <a:endParaRPr lang="en-GB" sz="1800" dirty="0" smtClean="0">
              <a:latin typeface="Arial" panose="020B0604020202020204" pitchFamily="34" charset="0"/>
              <a:cs typeface="Arial" panose="020B0604020202020204" pitchFamily="34" charset="0"/>
            </a:endParaRPr>
          </a:p>
          <a:p>
            <a:r>
              <a:rPr lang="en-GB" sz="1800" dirty="0" smtClean="0">
                <a:latin typeface="Arial" panose="020B0604020202020204" pitchFamily="34" charset="0"/>
                <a:cs typeface="Arial" panose="020B0604020202020204" pitchFamily="34" charset="0"/>
              </a:rPr>
              <a:t>This requires a multi-disciplinary approach, where multiple system elements are modelled to better understand the inter-relationships between these elements. This in-turn will allow us to trade between different design alternatives in order to improve the overall system performance.</a:t>
            </a:r>
          </a:p>
          <a:p>
            <a:endParaRPr lang="en-GB" sz="1800" dirty="0">
              <a:latin typeface="Arial" panose="020B0604020202020204" pitchFamily="34" charset="0"/>
              <a:cs typeface="Arial" panose="020B0604020202020204" pitchFamily="34" charset="0"/>
            </a:endParaRPr>
          </a:p>
          <a:p>
            <a:r>
              <a:rPr lang="en-GB" sz="1800" dirty="0" smtClean="0">
                <a:latin typeface="Arial" panose="020B0604020202020204" pitchFamily="34" charset="0"/>
                <a:cs typeface="Arial" panose="020B0604020202020204" pitchFamily="34" charset="0"/>
              </a:rPr>
              <a:t>In this presentation the following disciplines will be described in more detail:</a:t>
            </a:r>
          </a:p>
          <a:p>
            <a:pPr lvl="1"/>
            <a:r>
              <a:rPr lang="en-GB" sz="1600" dirty="0" smtClean="0">
                <a:latin typeface="Arial" panose="020B0604020202020204" pitchFamily="34" charset="0"/>
                <a:cs typeface="Arial" panose="020B0604020202020204" pitchFamily="34" charset="0"/>
              </a:rPr>
              <a:t>Geometry Definition and Aerodynamic Analysis</a:t>
            </a:r>
          </a:p>
          <a:p>
            <a:pPr lvl="1"/>
            <a:r>
              <a:rPr lang="en-GB" sz="1600" dirty="0" smtClean="0">
                <a:latin typeface="Arial" panose="020B0604020202020204" pitchFamily="34" charset="0"/>
                <a:cs typeface="Arial" panose="020B0604020202020204" pitchFamily="34" charset="0"/>
              </a:rPr>
              <a:t>Propulsion Systems</a:t>
            </a:r>
          </a:p>
          <a:p>
            <a:pPr lvl="1"/>
            <a:r>
              <a:rPr lang="en-GB" sz="1600" dirty="0" smtClean="0">
                <a:latin typeface="Arial" panose="020B0604020202020204" pitchFamily="34" charset="0"/>
                <a:cs typeface="Arial" panose="020B0604020202020204" pitchFamily="34" charset="0"/>
              </a:rPr>
              <a:t>Communication Systems </a:t>
            </a:r>
          </a:p>
          <a:p>
            <a:pPr lvl="1"/>
            <a:r>
              <a:rPr lang="en-GB" sz="1600" dirty="0" smtClean="0">
                <a:latin typeface="Arial" panose="020B0604020202020204" pitchFamily="34" charset="0"/>
                <a:cs typeface="Arial" panose="020B0604020202020204" pitchFamily="34" charset="0"/>
              </a:rPr>
              <a:t>Payload Sensor Analysis.</a:t>
            </a:r>
            <a:endParaRPr lang="en-GB" sz="1600" dirty="0">
              <a:latin typeface="Arial" panose="020B0604020202020204" pitchFamily="34" charset="0"/>
              <a:cs typeface="Arial" panose="020B0604020202020204" pitchFamily="34" charset="0"/>
            </a:endParaRPr>
          </a:p>
          <a:p>
            <a:endParaRPr lang="en-GB" sz="1800" dirty="0" smtClean="0">
              <a:latin typeface="Arial" panose="020B0604020202020204" pitchFamily="34" charset="0"/>
              <a:cs typeface="Arial" panose="020B0604020202020204" pitchFamily="34" charset="0"/>
            </a:endParaRPr>
          </a:p>
          <a:p>
            <a:endParaRPr lang="en-GB" sz="1800" dirty="0" smtClean="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endParaRPr lang="en-GB" sz="1800" dirty="0" smtClean="0">
              <a:latin typeface="Arial" panose="020B0604020202020204" pitchFamily="34" charset="0"/>
              <a:cs typeface="Arial" panose="020B0604020202020204" pitchFamily="34" charset="0"/>
            </a:endParaRPr>
          </a:p>
          <a:p>
            <a:endParaRPr lang="en-GB" dirty="0"/>
          </a:p>
          <a:p>
            <a:endParaRPr lang="en-GB" dirty="0"/>
          </a:p>
        </p:txBody>
      </p:sp>
      <p:pic>
        <p:nvPicPr>
          <p:cNvPr id="4" name="Picture 3"/>
          <p:cNvPicPr>
            <a:picLocks noChangeAspect="1"/>
          </p:cNvPicPr>
          <p:nvPr/>
        </p:nvPicPr>
        <p:blipFill>
          <a:blip r:embed="rId2"/>
          <a:stretch>
            <a:fillRect/>
          </a:stretch>
        </p:blipFill>
        <p:spPr>
          <a:xfrm>
            <a:off x="5989635" y="847725"/>
            <a:ext cx="3773490" cy="2508389"/>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122984" y="3437254"/>
            <a:ext cx="5335591" cy="3401696"/>
          </a:xfrm>
          <a:prstGeom prst="rect">
            <a:avLst/>
          </a:prstGeom>
        </p:spPr>
      </p:pic>
      <p:sp>
        <p:nvSpPr>
          <p:cNvPr id="6" name="Rectangle 5"/>
          <p:cNvSpPr/>
          <p:nvPr/>
        </p:nvSpPr>
        <p:spPr>
          <a:xfrm>
            <a:off x="6122984" y="3437254"/>
            <a:ext cx="877891" cy="2870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6590504" y="3776840"/>
            <a:ext cx="848521" cy="461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048499" y="4310240"/>
            <a:ext cx="1066801" cy="2679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7723979" y="4670742"/>
            <a:ext cx="1019972" cy="3203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9629775" y="6000750"/>
            <a:ext cx="1152524" cy="3714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9951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138393"/>
            <a:ext cx="9403742" cy="842682"/>
          </a:xfrm>
        </p:spPr>
        <p:txBody>
          <a:bodyPr/>
          <a:lstStyle/>
          <a:p>
            <a:r>
              <a:rPr lang="en-GB" sz="3200" dirty="0" smtClean="0"/>
              <a:t>Geometry Definition &amp; Aerodynamic Analysis</a:t>
            </a:r>
            <a:endParaRPr lang="en-GB" sz="3200" dirty="0"/>
          </a:p>
        </p:txBody>
      </p:sp>
      <p:sp>
        <p:nvSpPr>
          <p:cNvPr id="3" name="Content Placeholder 2"/>
          <p:cNvSpPr>
            <a:spLocks noGrp="1"/>
          </p:cNvSpPr>
          <p:nvPr>
            <p:ph idx="1"/>
          </p:nvPr>
        </p:nvSpPr>
        <p:spPr>
          <a:xfrm>
            <a:off x="288620" y="784385"/>
            <a:ext cx="10541305" cy="5381624"/>
          </a:xfrm>
        </p:spPr>
        <p:txBody>
          <a:bodyPr>
            <a:normAutofit/>
          </a:bodyPr>
          <a:lstStyle/>
          <a:p>
            <a:r>
              <a:rPr lang="en-GB" sz="1800" dirty="0" smtClean="0">
                <a:latin typeface="Arial" panose="020B0604020202020204" pitchFamily="34" charset="0"/>
                <a:cs typeface="Arial" panose="020B0604020202020204" pitchFamily="34" charset="0"/>
              </a:rPr>
              <a:t>At the conceptual design stage, the representation of an UAS geometry has to be relatively simple with few parameters defining the shape and size of the UAS. </a:t>
            </a:r>
          </a:p>
          <a:p>
            <a:endParaRPr lang="en-GB" sz="1800" b="1" u="sng"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410" y="1250884"/>
            <a:ext cx="2940190" cy="1729466"/>
          </a:xfrm>
          <a:prstGeom prst="rect">
            <a:avLst/>
          </a:prstGeom>
          <a:scene3d>
            <a:camera prst="perspectiveContrastingLeftFacing"/>
            <a:lightRig rig="threePt" dir="t"/>
          </a:scene3d>
        </p:spPr>
      </p:pic>
      <p:sp>
        <p:nvSpPr>
          <p:cNvPr id="7" name="Content Placeholder 2"/>
          <p:cNvSpPr txBox="1">
            <a:spLocks/>
          </p:cNvSpPr>
          <p:nvPr/>
        </p:nvSpPr>
        <p:spPr>
          <a:xfrm>
            <a:off x="298146" y="1544677"/>
            <a:ext cx="8582244" cy="53816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sz="1800" dirty="0" smtClean="0">
                <a:latin typeface="Arial" panose="020B0604020202020204" pitchFamily="34" charset="0"/>
                <a:cs typeface="Arial" panose="020B0604020202020204" pitchFamily="34" charset="0"/>
              </a:rPr>
              <a:t>Using CAD packages will result in complex geometries that are hard to change parametrically. It is recommended simpler packages, such as </a:t>
            </a:r>
            <a:r>
              <a:rPr lang="en-GB" sz="1800" b="1" u="sng" dirty="0" smtClean="0">
                <a:latin typeface="Arial" panose="020B0604020202020204" pitchFamily="34" charset="0"/>
                <a:cs typeface="Arial" panose="020B0604020202020204" pitchFamily="34" charset="0"/>
              </a:rPr>
              <a:t>OpenVSP </a:t>
            </a:r>
            <a:r>
              <a:rPr lang="en-GB" sz="1800" dirty="0" smtClean="0">
                <a:latin typeface="Arial" panose="020B0604020202020204" pitchFamily="34" charset="0"/>
                <a:cs typeface="Arial" panose="020B0604020202020204" pitchFamily="34" charset="0"/>
              </a:rPr>
              <a:t>to be used.</a:t>
            </a:r>
          </a:p>
          <a:p>
            <a:r>
              <a:rPr lang="en-GB" sz="1800" b="1" u="sng" dirty="0" smtClean="0">
                <a:latin typeface="Arial" panose="020B0604020202020204" pitchFamily="34" charset="0"/>
                <a:cs typeface="Arial" panose="020B0604020202020204" pitchFamily="34" charset="0"/>
              </a:rPr>
              <a:t>OpenVSP </a:t>
            </a:r>
            <a:r>
              <a:rPr lang="en-GB" sz="1800" dirty="0" smtClean="0">
                <a:latin typeface="Arial" panose="020B0604020202020204" pitchFamily="34" charset="0"/>
                <a:cs typeface="Arial" panose="020B0604020202020204" pitchFamily="34" charset="0"/>
              </a:rPr>
              <a:t>is an open source tool, originally developed by NASA, that allows the user to define simple aircraft components and automatically parameterise it.</a:t>
            </a:r>
          </a:p>
          <a:p>
            <a:endParaRPr lang="en-GB" sz="1800" b="1" u="sng" dirty="0">
              <a:latin typeface="Arial" panose="020B0604020202020204" pitchFamily="34" charset="0"/>
              <a:cs typeface="Arial" panose="020B0604020202020204" pitchFamily="34" charset="0"/>
            </a:endParaRPr>
          </a:p>
        </p:txBody>
      </p:sp>
      <p:pic>
        <p:nvPicPr>
          <p:cNvPr id="13" name="FC4B9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237" y="3259180"/>
            <a:ext cx="4771039" cy="3470431"/>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graphicFrame>
        <p:nvGraphicFramePr>
          <p:cNvPr id="9" name="Chart 8"/>
          <p:cNvGraphicFramePr>
            <a:graphicFrameLocks/>
          </p:cNvGraphicFramePr>
          <p:nvPr>
            <p:extLst>
              <p:ext uri="{D42A27DB-BD31-4B8C-83A1-F6EECF244321}">
                <p14:modId xmlns:p14="http://schemas.microsoft.com/office/powerpoint/2010/main" val="3176680873"/>
              </p:ext>
            </p:extLst>
          </p:nvPr>
        </p:nvGraphicFramePr>
        <p:xfrm>
          <a:off x="7735330" y="4437517"/>
          <a:ext cx="4344063" cy="2374483"/>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Box 3"/>
          <p:cNvSpPr txBox="1"/>
          <p:nvPr/>
        </p:nvSpPr>
        <p:spPr>
          <a:xfrm>
            <a:off x="4894093" y="3137850"/>
            <a:ext cx="7176591" cy="1815882"/>
          </a:xfrm>
          <a:prstGeom prst="rect">
            <a:avLst/>
          </a:prstGeom>
          <a:noFill/>
        </p:spPr>
        <p:txBody>
          <a:bodyPr wrap="square" rtlCol="0">
            <a:spAutoFit/>
          </a:bodyPr>
          <a:lstStyle/>
          <a:p>
            <a:r>
              <a:rPr lang="en-GB" sz="1600" b="1" u="sng" dirty="0" smtClean="0"/>
              <a:t>Aerodynamic Analysis</a:t>
            </a:r>
          </a:p>
          <a:p>
            <a:pPr marL="285750" indent="-285750">
              <a:buFont typeface="Wingdings" panose="05000000000000000000" pitchFamily="2" charset="2"/>
              <a:buChar char="Ø"/>
            </a:pPr>
            <a:r>
              <a:rPr lang="en-GB" sz="1600" dirty="0" smtClean="0"/>
              <a:t>Low fidelity Model: Vortex Lattice Method, which has a low computational expense and a low upfront setup cost.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High Fidelity Model: Computational Fluid Dynamics (CFD), which can be computationally </a:t>
            </a:r>
          </a:p>
          <a:p>
            <a:r>
              <a:rPr lang="en-GB" sz="1600" dirty="0"/>
              <a:t> </a:t>
            </a:r>
            <a:r>
              <a:rPr lang="en-GB" sz="1600" dirty="0" smtClean="0"/>
              <a:t>    very expensive. </a:t>
            </a:r>
            <a:endParaRPr lang="en-GB" sz="1600" dirty="0"/>
          </a:p>
        </p:txBody>
      </p:sp>
    </p:spTree>
    <p:extLst>
      <p:ext uri="{BB962C8B-B14F-4D97-AF65-F5344CB8AC3E}">
        <p14:creationId xmlns:p14="http://schemas.microsoft.com/office/powerpoint/2010/main" val="45037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726"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repeatCount="indefinite"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bldLst>
      <p:bldGraphic spid="9" grpId="0">
        <p:bldAsOne/>
      </p:bldGraphic>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44" y="98854"/>
            <a:ext cx="9404723" cy="774719"/>
          </a:xfrm>
        </p:spPr>
        <p:txBody>
          <a:bodyPr/>
          <a:lstStyle/>
          <a:p>
            <a:r>
              <a:rPr lang="en-GB" sz="4000" dirty="0" smtClean="0"/>
              <a:t>Choice of Propulsion System</a:t>
            </a:r>
            <a:endParaRPr lang="en-GB"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7744" y="1005379"/>
                <a:ext cx="11389370" cy="5708459"/>
              </a:xfrm>
            </p:spPr>
            <p:txBody>
              <a:bodyPr/>
              <a:lstStyle/>
              <a:p>
                <a:r>
                  <a:rPr lang="en-GB" sz="1800" dirty="0" smtClean="0"/>
                  <a:t>Propulsion systems play a vital role in defining the performance of an </a:t>
                </a:r>
                <a:r>
                  <a:rPr lang="en-GB" sz="1800" dirty="0"/>
                  <a:t>UAS, as it provides the power required for the aircraft to take-off and accelerate, and can also provide electrical power required to drive the on-board flight critical systems and the payload system. </a:t>
                </a:r>
                <a:endParaRPr lang="en-GB" sz="1800" dirty="0" smtClean="0"/>
              </a:p>
              <a:p>
                <a:r>
                  <a:rPr lang="en-GB" sz="1800" dirty="0" smtClean="0"/>
                  <a:t>UAS’s utilise different types of propulsion systems. </a:t>
                </a:r>
                <a:r>
                  <a:rPr lang="en-GB" sz="1800" dirty="0"/>
                  <a:t>C</a:t>
                </a:r>
                <a:r>
                  <a:rPr lang="en-GB" sz="1800" dirty="0" smtClean="0"/>
                  <a:t>ommonly used propulsion systems are battery powered, and reciprocating engines. But other alternative technologies, such as fuel cells and solar cells are also being used.</a:t>
                </a:r>
              </a:p>
              <a:p>
                <a:r>
                  <a:rPr lang="en-GB" sz="1800" dirty="0" smtClean="0"/>
                  <a:t>For example consider the trade between piston engine and battery powered propulsion:</a:t>
                </a:r>
              </a:p>
              <a:p>
                <a:pPr lvl="1"/>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𝑃</m:t>
                        </m:r>
                      </m:e>
                      <m:sub>
                        <m:r>
                          <a:rPr lang="en-GB" sz="1400" b="0" i="1" smtClean="0">
                            <a:latin typeface="Cambria Math" panose="02040503050406030204" pitchFamily="18" charset="0"/>
                          </a:rPr>
                          <m:t>𝑆h𝑎𝑓𝑡</m:t>
                        </m:r>
                        <m:r>
                          <a:rPr lang="en-GB" sz="1400" b="0" i="1" smtClean="0">
                            <a:latin typeface="Cambria Math" panose="02040503050406030204" pitchFamily="18" charset="0"/>
                          </a:rPr>
                          <m:t>,</m:t>
                        </m:r>
                        <m:r>
                          <a:rPr lang="en-GB" sz="1400" b="0" i="1" smtClean="0">
                            <a:latin typeface="Cambria Math" panose="02040503050406030204" pitchFamily="18" charset="0"/>
                          </a:rPr>
                          <m:t>𝑃𝑟𝑜𝑝</m:t>
                        </m:r>
                      </m:sub>
                    </m:sSub>
                    <m:r>
                      <a:rPr lang="en-GB" sz="1400" b="0" i="1" smtClean="0">
                        <a:latin typeface="Cambria Math" panose="02040503050406030204" pitchFamily="18" charset="0"/>
                      </a:rPr>
                      <m:t>=1.5 </m:t>
                    </m:r>
                    <m:r>
                      <a:rPr lang="en-GB" sz="1400" b="0" i="1" smtClean="0">
                        <a:latin typeface="Cambria Math" panose="02040503050406030204" pitchFamily="18" charset="0"/>
                      </a:rPr>
                      <m:t>𝑘𝑊</m:t>
                    </m:r>
                    <m:r>
                      <a:rPr lang="en-GB" sz="1400" b="0" i="1" smtClean="0">
                        <a:latin typeface="Cambria Math" panose="02040503050406030204" pitchFamily="18" charset="0"/>
                      </a:rPr>
                      <m:t>,     </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𝑃</m:t>
                        </m:r>
                      </m:e>
                      <m:sub>
                        <m:r>
                          <a:rPr lang="en-GB" sz="1400" b="0" i="1" smtClean="0">
                            <a:latin typeface="Cambria Math" panose="02040503050406030204" pitchFamily="18" charset="0"/>
                          </a:rPr>
                          <m:t>𝑒𝑙𝑒𝑐𝑡𝑟𝑖𝑐</m:t>
                        </m:r>
                      </m:sub>
                    </m:sSub>
                    <m:r>
                      <a:rPr lang="en-GB" sz="1400" b="0" i="1" smtClean="0">
                        <a:latin typeface="Cambria Math" panose="02040503050406030204" pitchFamily="18" charset="0"/>
                      </a:rPr>
                      <m:t>=0.5 </m:t>
                    </m:r>
                    <m:r>
                      <a:rPr lang="en-GB" sz="1400" b="0" i="1" smtClean="0">
                        <a:latin typeface="Cambria Math" panose="02040503050406030204" pitchFamily="18" charset="0"/>
                      </a:rPr>
                      <m:t>𝑘𝑊</m:t>
                    </m:r>
                  </m:oMath>
                </a14:m>
                <a:r>
                  <a:rPr lang="en-GB" sz="1400" dirty="0" smtClean="0"/>
                  <a:t>. Total Power required during flight = </a:t>
                </a:r>
                <a14:m>
                  <m:oMath xmlns:m="http://schemas.openxmlformats.org/officeDocument/2006/math">
                    <m:r>
                      <a:rPr lang="en-GB" sz="1400" b="0" i="1" smtClean="0">
                        <a:latin typeface="Cambria Math" panose="02040503050406030204" pitchFamily="18" charset="0"/>
                      </a:rPr>
                      <m:t>2 </m:t>
                    </m:r>
                    <m:r>
                      <a:rPr lang="en-GB" sz="1400" b="0" i="1" smtClean="0">
                        <a:latin typeface="Cambria Math" panose="02040503050406030204" pitchFamily="18" charset="0"/>
                      </a:rPr>
                      <m:t>𝑘𝑊</m:t>
                    </m:r>
                  </m:oMath>
                </a14:m>
                <a:endParaRPr lang="en-GB" sz="1400" dirty="0" smtClean="0"/>
              </a:p>
              <a:p>
                <a:pPr lvl="1"/>
                <a:r>
                  <a:rPr lang="en-GB" sz="1400" dirty="0" smtClean="0"/>
                  <a:t>Power-to-weight ratio of the engine = </a:t>
                </a:r>
                <a14:m>
                  <m:oMath xmlns:m="http://schemas.openxmlformats.org/officeDocument/2006/math">
                    <m:f>
                      <m:fPr>
                        <m:type m:val="lin"/>
                        <m:ctrlPr>
                          <a:rPr lang="en-GB" sz="1400" i="1" smtClean="0">
                            <a:latin typeface="Cambria Math" panose="02040503050406030204" pitchFamily="18" charset="0"/>
                          </a:rPr>
                        </m:ctrlPr>
                      </m:fPr>
                      <m:num>
                        <m:r>
                          <a:rPr lang="en-GB" sz="1400" b="0" i="1" smtClean="0">
                            <a:latin typeface="Cambria Math" panose="02040503050406030204" pitchFamily="18" charset="0"/>
                          </a:rPr>
                          <m:t>𝑃</m:t>
                        </m:r>
                      </m:num>
                      <m:den>
                        <m:r>
                          <a:rPr lang="en-GB" sz="1400" b="0" i="1" smtClean="0">
                            <a:latin typeface="Cambria Math" panose="02040503050406030204" pitchFamily="18" charset="0"/>
                          </a:rPr>
                          <m:t>𝑊</m:t>
                        </m:r>
                      </m:den>
                    </m:f>
                    <m:r>
                      <a:rPr lang="en-GB" sz="1400" b="0" i="1" smtClean="0">
                        <a:latin typeface="Cambria Math" panose="02040503050406030204" pitchFamily="18" charset="0"/>
                      </a:rPr>
                      <m:t>=1.1 </m:t>
                    </m:r>
                    <m:r>
                      <a:rPr lang="en-GB" sz="1400" b="0" i="1" smtClean="0">
                        <a:latin typeface="Cambria Math" panose="02040503050406030204" pitchFamily="18" charset="0"/>
                      </a:rPr>
                      <m:t>𝑘𝑊</m:t>
                    </m:r>
                    <m:r>
                      <a:rPr lang="en-GB" sz="1400" b="0" i="1" smtClean="0">
                        <a:latin typeface="Cambria Math" panose="02040503050406030204" pitchFamily="18" charset="0"/>
                      </a:rPr>
                      <m:t>/</m:t>
                    </m:r>
                    <m:r>
                      <a:rPr lang="en-GB" sz="1400" b="0" i="1" smtClean="0">
                        <a:latin typeface="Cambria Math" panose="02040503050406030204" pitchFamily="18" charset="0"/>
                      </a:rPr>
                      <m:t>𝑘𝑔</m:t>
                    </m:r>
                  </m:oMath>
                </a14:m>
                <a:r>
                  <a:rPr lang="en-GB" sz="1400" dirty="0" smtClean="0"/>
                  <a:t>, </a:t>
                </a:r>
                <a14:m>
                  <m:oMath xmlns:m="http://schemas.openxmlformats.org/officeDocument/2006/math">
                    <m:r>
                      <a:rPr lang="en-GB" sz="1400" b="0" i="1" smtClean="0">
                        <a:latin typeface="Cambria Math" panose="02040503050406030204" pitchFamily="18" charset="0"/>
                      </a:rPr>
                      <m:t>𝐵𝑆𝐹𝐶</m:t>
                    </m:r>
                    <m:r>
                      <a:rPr lang="en-GB" sz="1400" b="0" i="1" smtClean="0">
                        <a:latin typeface="Cambria Math" panose="02040503050406030204" pitchFamily="18" charset="0"/>
                      </a:rPr>
                      <m:t>=0.9</m:t>
                    </m:r>
                    <m:f>
                      <m:fPr>
                        <m:type m:val="lin"/>
                        <m:ctrlPr>
                          <a:rPr lang="en-GB" sz="1400" b="0" i="1" smtClean="0">
                            <a:latin typeface="Cambria Math" panose="02040503050406030204" pitchFamily="18" charset="0"/>
                          </a:rPr>
                        </m:ctrlPr>
                      </m:fPr>
                      <m:num>
                        <m:r>
                          <a:rPr lang="en-GB" sz="1400" b="0" i="1" smtClean="0">
                            <a:latin typeface="Cambria Math" panose="02040503050406030204" pitchFamily="18" charset="0"/>
                          </a:rPr>
                          <m:t>𝑘𝑔</m:t>
                        </m:r>
                      </m:num>
                      <m:den>
                        <m:r>
                          <a:rPr lang="en-GB" sz="1400" b="0" i="1" smtClean="0">
                            <a:latin typeface="Cambria Math" panose="02040503050406030204" pitchFamily="18" charset="0"/>
                          </a:rPr>
                          <m:t>𝑘𝑊h𝑟</m:t>
                        </m:r>
                      </m:den>
                    </m:f>
                  </m:oMath>
                </a14:m>
                <a:endParaRPr lang="en-GB" sz="1400" dirty="0" smtClean="0"/>
              </a:p>
              <a:p>
                <a:pPr lvl="1"/>
                <a:r>
                  <a:rPr lang="en-GB" sz="1400" dirty="0" smtClean="0"/>
                  <a:t>Battery Powered brushless DC Motor. Lithium polymer battery (Li-Po) – Specific Energy = </a:t>
                </a:r>
                <a14:m>
                  <m:oMath xmlns:m="http://schemas.openxmlformats.org/officeDocument/2006/math">
                    <m:r>
                      <a:rPr lang="en-GB" sz="1400" b="0" i="1" smtClean="0">
                        <a:latin typeface="Cambria Math" panose="02040503050406030204" pitchFamily="18" charset="0"/>
                      </a:rPr>
                      <m:t>0.6 </m:t>
                    </m:r>
                    <m:r>
                      <a:rPr lang="en-GB" sz="1400" b="0" i="1" smtClean="0">
                        <a:latin typeface="Cambria Math" panose="02040503050406030204" pitchFamily="18" charset="0"/>
                      </a:rPr>
                      <m:t>𝑘𝑊h𝑟</m:t>
                    </m:r>
                  </m:oMath>
                </a14:m>
                <a:r>
                  <a:rPr lang="en-GB" sz="1400" dirty="0" smtClean="0"/>
                  <a:t>/kg.</a:t>
                </a:r>
              </a:p>
              <a:p>
                <a:endParaRPr lang="en-GB" sz="1800" dirty="0" smtClean="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7744" y="1005379"/>
                <a:ext cx="11389370" cy="5708459"/>
              </a:xfrm>
              <a:blipFill rotWithShape="0">
                <a:blip r:embed="rId2"/>
                <a:stretch>
                  <a:fillRect l="-161" t="-641" r="-857"/>
                </a:stretch>
              </a:blipFill>
            </p:spPr>
            <p:txBody>
              <a:bodyPr/>
              <a:lstStyle/>
              <a:p>
                <a:r>
                  <a:rPr lang="en-GB">
                    <a:noFill/>
                  </a:rPr>
                  <a:t> </a:t>
                </a:r>
              </a:p>
            </p:txBody>
          </p:sp>
        </mc:Fallback>
      </mc:AlternateContent>
      <p:graphicFrame>
        <p:nvGraphicFramePr>
          <p:cNvPr id="4" name="Chart 3"/>
          <p:cNvGraphicFramePr>
            <a:graphicFrameLocks/>
          </p:cNvGraphicFramePr>
          <p:nvPr>
            <p:extLst>
              <p:ext uri="{D42A27DB-BD31-4B8C-83A1-F6EECF244321}">
                <p14:modId xmlns:p14="http://schemas.microsoft.com/office/powerpoint/2010/main" val="3412207107"/>
              </p:ext>
            </p:extLst>
          </p:nvPr>
        </p:nvGraphicFramePr>
        <p:xfrm>
          <a:off x="640080" y="4325513"/>
          <a:ext cx="4201886" cy="238832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flipH="1">
            <a:off x="1567542" y="4380411"/>
            <a:ext cx="1" cy="198555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747" y="5114274"/>
            <a:ext cx="1271682" cy="88540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462" y="4193707"/>
            <a:ext cx="869298" cy="869298"/>
          </a:xfrm>
          <a:prstGeom prst="rect">
            <a:avLst/>
          </a:prstGeom>
        </p:spPr>
      </p:pic>
      <p:cxnSp>
        <p:nvCxnSpPr>
          <p:cNvPr id="10" name="Straight Connector 9"/>
          <p:cNvCxnSpPr/>
          <p:nvPr/>
        </p:nvCxnSpPr>
        <p:spPr>
          <a:xfrm flipH="1">
            <a:off x="2016005" y="4380411"/>
            <a:ext cx="1" cy="1985554"/>
          </a:xfrm>
          <a:prstGeom prst="line">
            <a:avLst/>
          </a:prstGeom>
          <a:ln w="254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567542" y="5183946"/>
            <a:ext cx="448463" cy="0"/>
          </a:xfrm>
          <a:prstGeom prst="straightConnector1">
            <a:avLst/>
          </a:prstGeom>
          <a:ln w="22225">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179267" y="4415247"/>
            <a:ext cx="1807773" cy="577081"/>
          </a:xfrm>
          <a:prstGeom prst="rect">
            <a:avLst/>
          </a:prstGeom>
          <a:solidFill>
            <a:schemeClr val="bg1">
              <a:lumMod val="75000"/>
              <a:lumOff val="25000"/>
              <a:alpha val="69000"/>
            </a:schemeClr>
          </a:solidFill>
        </p:spPr>
        <p:txBody>
          <a:bodyPr wrap="square" rtlCol="0">
            <a:spAutoFit/>
          </a:bodyPr>
          <a:lstStyle/>
          <a:p>
            <a:r>
              <a:rPr lang="en-GB" sz="1050" b="1" dirty="0" smtClean="0"/>
              <a:t>Shift in line due to additional mass of piston engine integration</a:t>
            </a:r>
            <a:endParaRPr lang="en-GB" sz="1050" b="1" dirty="0"/>
          </a:p>
        </p:txBody>
      </p:sp>
      <p:sp>
        <p:nvSpPr>
          <p:cNvPr id="14" name="TextBox 13"/>
          <p:cNvSpPr txBox="1"/>
          <p:nvPr/>
        </p:nvSpPr>
        <p:spPr>
          <a:xfrm>
            <a:off x="5738517" y="4379888"/>
            <a:ext cx="5858293" cy="1569660"/>
          </a:xfrm>
          <a:prstGeom prst="rect">
            <a:avLst/>
          </a:prstGeom>
          <a:noFill/>
        </p:spPr>
        <p:txBody>
          <a:bodyPr wrap="square" rtlCol="0">
            <a:spAutoFit/>
          </a:bodyPr>
          <a:lstStyle/>
          <a:p>
            <a:pPr marL="285750" indent="-285750">
              <a:buFont typeface="Wingdings" panose="05000000000000000000" pitchFamily="2" charset="2"/>
              <a:buChar char="Ø"/>
            </a:pPr>
            <a:r>
              <a:rPr lang="en-GB" sz="1600" dirty="0" smtClean="0"/>
              <a:t>Research in other more novel energy sources, such as fuel cells  and solar arrays are being conduced.</a:t>
            </a:r>
          </a:p>
          <a:p>
            <a:endParaRPr lang="en-GB" sz="1600" dirty="0" smtClean="0"/>
          </a:p>
          <a:p>
            <a:pPr marL="285750" indent="-285750">
              <a:buFont typeface="Wingdings" panose="05000000000000000000" pitchFamily="2" charset="2"/>
              <a:buChar char="Ø"/>
            </a:pPr>
            <a:r>
              <a:rPr lang="en-GB" sz="1600" dirty="0" smtClean="0"/>
              <a:t>The aim here is improve the specific energy of the power source in order to make electric propulsion more viable.</a:t>
            </a:r>
            <a:endParaRPr lang="en-GB" sz="1600"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7721" y="5490046"/>
            <a:ext cx="2405811" cy="1420205"/>
          </a:xfrm>
          <a:prstGeom prst="rect">
            <a:avLst/>
          </a:prstGeom>
        </p:spPr>
      </p:pic>
    </p:spTree>
    <p:extLst>
      <p:ext uri="{BB962C8B-B14F-4D97-AF65-F5344CB8AC3E}">
        <p14:creationId xmlns:p14="http://schemas.microsoft.com/office/powerpoint/2010/main" val="264370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3" grpId="0" animBg="1"/>
      <p:bldP spid="1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3359</TotalTime>
  <Words>1634</Words>
  <Application>Microsoft Office PowerPoint</Application>
  <PresentationFormat>Widescreen</PresentationFormat>
  <Paragraphs>306</Paragraphs>
  <Slides>19</Slides>
  <Notes>0</Notes>
  <HiddenSlides>0</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1" baseType="lpstr">
      <vt:lpstr>ＭＳ Ｐゴシック</vt:lpstr>
      <vt:lpstr>SimSun</vt:lpstr>
      <vt:lpstr>Arial</vt:lpstr>
      <vt:lpstr>Cambria Math</vt:lpstr>
      <vt:lpstr>Century Gothic</vt:lpstr>
      <vt:lpstr>Lucida Sans</vt:lpstr>
      <vt:lpstr>Times New Roman</vt:lpstr>
      <vt:lpstr>Webdings</vt:lpstr>
      <vt:lpstr>Wingdings</vt:lpstr>
      <vt:lpstr>Wingdings 3</vt:lpstr>
      <vt:lpstr>Ion</vt:lpstr>
      <vt:lpstr>Bitmap Image</vt:lpstr>
      <vt:lpstr>Unmanned Aircraft System Concept Design</vt:lpstr>
      <vt:lpstr>Content</vt:lpstr>
      <vt:lpstr>Categorisation of UAS</vt:lpstr>
      <vt:lpstr>Case study</vt:lpstr>
      <vt:lpstr>Systems Engineering Approach</vt:lpstr>
      <vt:lpstr>Concept Selection</vt:lpstr>
      <vt:lpstr>Multi-Disciplinary Nature of Design</vt:lpstr>
      <vt:lpstr>Geometry Definition &amp; Aerodynamic Analysis</vt:lpstr>
      <vt:lpstr>Choice of Propulsion System</vt:lpstr>
      <vt:lpstr>Communications Systems</vt:lpstr>
      <vt:lpstr>Payload Sensor Systems</vt:lpstr>
      <vt:lpstr>System Optimisation Approach</vt:lpstr>
      <vt:lpstr>Multi-Objective Optimisation</vt:lpstr>
      <vt:lpstr>Genetic Algorithms</vt:lpstr>
      <vt:lpstr>Decision Support Systems</vt:lpstr>
      <vt:lpstr>Focused Exploration Strategy</vt:lpstr>
      <vt:lpstr>Questions?</vt:lpstr>
      <vt:lpstr>Backup Slides</vt:lpstr>
      <vt:lpstr>GA</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Unmanned Aircraft System Concept Design</dc:title>
  <dc:creator>Amrith Surendra</dc:creator>
  <cp:lastModifiedBy>Amrith Surendra</cp:lastModifiedBy>
  <cp:revision>153</cp:revision>
  <dcterms:created xsi:type="dcterms:W3CDTF">2015-11-03T21:19:38Z</dcterms:created>
  <dcterms:modified xsi:type="dcterms:W3CDTF">2015-11-09T17:24:33Z</dcterms:modified>
</cp:coreProperties>
</file>